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ghkXl5Z/IfQDV2JZe2XUJ9rX7pd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" name="Google Shape;13;p1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4242851"/>
            <a:ext cx="8968084" cy="27594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" name="Google Shape;14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11716" y="4243845"/>
            <a:ext cx="3077108" cy="27694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0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0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0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0"/>
          <p:cNvSpPr txBox="1"/>
          <p:nvPr>
            <p:ph idx="12" type="sldNum"/>
          </p:nvPr>
        </p:nvSpPr>
        <p:spPr>
          <a:xfrm>
            <a:off x="9255346" y="2750337"/>
            <a:ext cx="1171888" cy="135644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04" name="Google Shape;104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05" name="Google Shape;10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19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/>
          <p:nvPr>
            <p:ph idx="2" type="pic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0" name="Google Shape;110;p19"/>
          <p:cNvSpPr txBox="1"/>
          <p:nvPr>
            <p:ph idx="1" type="body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1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9"/>
          <p:cNvSpPr txBox="1"/>
          <p:nvPr>
            <p:ph idx="12" type="sldNum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15" name="Google Shape;115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16" name="Google Shape;116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20"/>
          <p:cNvSpPr txBox="1"/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1" name="Google Shape;121;p20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20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20"/>
          <p:cNvSpPr txBox="1"/>
          <p:nvPr>
            <p:ph idx="12" type="sldNum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25" name="Google Shape;125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26" name="Google Shape;126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2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21"/>
          <p:cNvSpPr txBox="1"/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1"/>
          <p:cNvSpPr txBox="1"/>
          <p:nvPr>
            <p:ph idx="2" type="body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2" name="Google Shape;132;p2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/>
          </a:p>
        </p:txBody>
      </p:sp>
      <p:sp>
        <p:nvSpPr>
          <p:cNvPr id="136" name="Google Shape;136;p21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b="0" lang="en-US" sz="7200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38" name="Google Shape;138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39" name="Google Shape;13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2"/>
          <p:cNvSpPr txBox="1"/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3" name="Google Shape;143;p22"/>
          <p:cNvSpPr txBox="1"/>
          <p:nvPr>
            <p:ph idx="1" type="body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4" name="Google Shape;144;p2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2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48" name="Google Shape;148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49" name="Google Shape;14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3"/>
          <p:cNvSpPr txBox="1"/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3"/>
          <p:cNvSpPr txBox="1"/>
          <p:nvPr>
            <p:ph idx="1" type="body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4" name="Google Shape;154;p23"/>
          <p:cNvSpPr txBox="1"/>
          <p:nvPr>
            <p:ph idx="2" type="body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5" name="Google Shape;155;p23"/>
          <p:cNvSpPr txBox="1"/>
          <p:nvPr>
            <p:ph idx="3" type="body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6" name="Google Shape;156;p23"/>
          <p:cNvSpPr txBox="1"/>
          <p:nvPr>
            <p:ph idx="4" type="body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7" name="Google Shape;157;p23"/>
          <p:cNvSpPr txBox="1"/>
          <p:nvPr>
            <p:ph idx="5" type="body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58" name="Google Shape;158;p23"/>
          <p:cNvSpPr txBox="1"/>
          <p:nvPr>
            <p:ph idx="6" type="body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59" name="Google Shape;159;p2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63" name="Google Shape;163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64" name="Google Shape;164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4"/>
          <p:cNvSpPr txBox="1"/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8" name="Google Shape;168;p24"/>
          <p:cNvSpPr txBox="1"/>
          <p:nvPr>
            <p:ph idx="1" type="body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69" name="Google Shape;169;p24"/>
          <p:cNvSpPr/>
          <p:nvPr>
            <p:ph idx="2" type="pic"/>
          </p:nvPr>
        </p:nvSpPr>
        <p:spPr>
          <a:xfrm>
            <a:off x="680318" y="2336873"/>
            <a:ext cx="30497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3" type="body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1" name="Google Shape;171;p24"/>
          <p:cNvSpPr txBox="1"/>
          <p:nvPr>
            <p:ph idx="4" type="body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2" name="Google Shape;172;p24"/>
          <p:cNvSpPr/>
          <p:nvPr>
            <p:ph idx="5" type="pic"/>
          </p:nvPr>
        </p:nvSpPr>
        <p:spPr>
          <a:xfrm>
            <a:off x="3945470" y="2336873"/>
            <a:ext cx="3063240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Google Shape;173;p24"/>
          <p:cNvSpPr txBox="1"/>
          <p:nvPr>
            <p:ph idx="6" type="body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4" name="Google Shape;174;p24"/>
          <p:cNvSpPr txBox="1"/>
          <p:nvPr>
            <p:ph idx="7" type="body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0" sz="24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75" name="Google Shape;175;p24"/>
          <p:cNvSpPr/>
          <p:nvPr>
            <p:ph idx="8" type="pic"/>
          </p:nvPr>
        </p:nvSpPr>
        <p:spPr>
          <a:xfrm>
            <a:off x="7230677" y="2336873"/>
            <a:ext cx="3063505" cy="1524000"/>
          </a:xfrm>
          <a:prstGeom prst="roundRect">
            <a:avLst>
              <a:gd fmla="val 0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2745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6" name="Google Shape;176;p24"/>
          <p:cNvSpPr txBox="1"/>
          <p:nvPr>
            <p:ph idx="9" type="body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77" name="Google Shape;177;p2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" name="Google Shape;178;p2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2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181" name="Google Shape;18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182" name="Google Shape;182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7" name="Google Shape;187;p2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8" name="Google Shape;188;p2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6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6"/>
          <p:cNvSpPr txBox="1"/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4" name="Google Shape;194;p26"/>
          <p:cNvSpPr txBox="1"/>
          <p:nvPr>
            <p:ph idx="1" type="body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5" name="Google Shape;195;p26"/>
          <p:cNvSpPr txBox="1"/>
          <p:nvPr>
            <p:ph idx="10" type="dt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6" name="Google Shape;196;p26"/>
          <p:cNvSpPr txBox="1"/>
          <p:nvPr>
            <p:ph idx="11" type="ftr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7" name="Google Shape;197;p26"/>
          <p:cNvSpPr txBox="1"/>
          <p:nvPr>
            <p:ph idx="12" type="sldNum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algn="ctr">
              <a:spcBef>
                <a:spcPts val="0"/>
              </a:spcBef>
              <a:buNone/>
              <a:defRPr sz="36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23" name="Google Shape;23;p1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24" name="Google Shape;24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" name="Google Shape;26;p11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11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1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33" name="Google Shape;33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34" name="Google Shape;34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2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12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" type="body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12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2"/>
          <p:cNvSpPr txBox="1"/>
          <p:nvPr>
            <p:ph idx="12" type="sldNum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43" name="Google Shape;43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44" name="Google Shape;4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45" name="Google Shape;45;p1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1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1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" type="body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13"/>
          <p:cNvSpPr txBox="1"/>
          <p:nvPr>
            <p:ph idx="2" type="body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13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3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54" name="Google Shape;54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55" name="Google Shape;55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 txBox="1"/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3" type="body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2" name="Google Shape;62;p14"/>
          <p:cNvSpPr txBox="1"/>
          <p:nvPr>
            <p:ph idx="4" type="body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14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4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67" name="Google Shape;67;p1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68" name="Google Shape;68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5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5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Short.png" id="76" name="Google Shape;76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6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6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82" name="Google Shape;82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83" name="Google Shape;83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 txBox="1"/>
          <p:nvPr>
            <p:ph type="title"/>
          </p:nvPr>
        </p:nvSpPr>
        <p:spPr>
          <a:xfrm>
            <a:off x="680321" y="753227"/>
            <a:ext cx="9613859" cy="10809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4685846" y="2336873"/>
            <a:ext cx="5608336" cy="35993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17"/>
          <p:cNvSpPr txBox="1"/>
          <p:nvPr>
            <p:ph idx="2" type="body"/>
          </p:nvPr>
        </p:nvSpPr>
        <p:spPr>
          <a:xfrm>
            <a:off x="680322" y="2336872"/>
            <a:ext cx="3790078" cy="359931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89" name="Google Shape;89;p17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7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D-ShadowLong.png" id="93" name="Google Shape;93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D-ShadowShort.png" id="94" name="Google Shape;94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8"/>
          <p:cNvSpPr txBox="1"/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8"/>
          <p:cNvSpPr/>
          <p:nvPr>
            <p:ph idx="2" type="pic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rotWithShape="0" algn="tl" dir="5040000" dist="63500">
              <a:srgbClr val="000000">
                <a:alpha val="40784"/>
              </a:srgbClr>
            </a:outerShdw>
          </a:effectLst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00" name="Google Shape;100;p18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8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/>
            </a:lvl1pPr>
            <a:lvl2pPr indent="0" lvl="1" marL="0" algn="l">
              <a:spcBef>
                <a:spcPts val="0"/>
              </a:spcBef>
              <a:buNone/>
              <a:defRPr/>
            </a:lvl2pPr>
            <a:lvl3pPr indent="0" lvl="2" marL="0" algn="l">
              <a:spcBef>
                <a:spcPts val="0"/>
              </a:spcBef>
              <a:buNone/>
              <a:defRPr/>
            </a:lvl3pPr>
            <a:lvl4pPr indent="0" lvl="3" marL="0" algn="l">
              <a:spcBef>
                <a:spcPts val="0"/>
              </a:spcBef>
              <a:buNone/>
              <a:defRPr/>
            </a:lvl4pPr>
            <a:lvl5pPr indent="0" lvl="4" marL="0" algn="l">
              <a:spcBef>
                <a:spcPts val="0"/>
              </a:spcBef>
              <a:buNone/>
              <a:defRPr/>
            </a:lvl5pPr>
            <a:lvl6pPr indent="0" lvl="5" marL="0" algn="l">
              <a:spcBef>
                <a:spcPts val="0"/>
              </a:spcBef>
              <a:buNone/>
              <a:defRPr/>
            </a:lvl6pPr>
            <a:lvl7pPr indent="0" lvl="6" marL="0" algn="l">
              <a:spcBef>
                <a:spcPts val="0"/>
              </a:spcBef>
              <a:buNone/>
              <a:defRPr/>
            </a:lvl7pPr>
            <a:lvl8pPr indent="0" lvl="7" marL="0" algn="l">
              <a:spcBef>
                <a:spcPts val="0"/>
              </a:spcBef>
              <a:buNone/>
              <a:defRPr/>
            </a:lvl8pPr>
            <a:lvl9pPr indent="0" lvl="8" marL="0" algn="l">
              <a:spcBef>
                <a:spcPts val="0"/>
              </a:spcBef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5.xml"/><Relationship Id="rId18" Type="http://schemas.openxmlformats.org/officeDocument/2006/relationships/slideLayout" Target="../slideLayouts/slideLayout17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78121"/>
            </a:gs>
            <a:gs pos="50000">
              <a:srgbClr val="D54006"/>
            </a:gs>
            <a:gs pos="100000">
              <a:srgbClr val="8C0000"/>
            </a:gs>
          </a:gsLst>
          <a:lin ang="2520000" scaled="0"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ashOverlay-FullResolve.png" id="6" name="Google Shape;6;p9"/>
          <p:cNvPicPr preferRelativeResize="0"/>
          <p:nvPr/>
        </p:nvPicPr>
        <p:blipFill rotWithShape="1">
          <a:blip r:embed="rId1">
            <a:alphaModFix amt="10000"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9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" name="Google Shape;8;p9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55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3429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3302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3302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0" type="dt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1" type="ftr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05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2" type="sldNum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36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jpg"/><Relationship Id="rId4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13.jpg"/><Relationship Id="rId5" Type="http://schemas.openxmlformats.org/officeDocument/2006/relationships/image" Target="../media/image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Relationship Id="rId4" Type="http://schemas.openxmlformats.org/officeDocument/2006/relationships/image" Target="../media/image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jpg"/><Relationship Id="rId4" Type="http://schemas.openxmlformats.org/officeDocument/2006/relationships/image" Target="../media/image11.jpg"/><Relationship Id="rId5" Type="http://schemas.openxmlformats.org/officeDocument/2006/relationships/image" Target="../media/image7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g"/><Relationship Id="rId4" Type="http://schemas.openxmlformats.org/officeDocument/2006/relationships/image" Target="../media/image10.png"/><Relationship Id="rId5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jpg"/><Relationship Id="rId4" Type="http://schemas.openxmlformats.org/officeDocument/2006/relationships/image" Target="../media/image8.jpg"/><Relationship Id="rId5" Type="http://schemas.openxmlformats.org/officeDocument/2006/relationships/image" Target="../media/image1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"/>
          <p:cNvSpPr txBox="1"/>
          <p:nvPr>
            <p:ph type="ctrTitle"/>
          </p:nvPr>
        </p:nvSpPr>
        <p:spPr>
          <a:xfrm>
            <a:off x="680322" y="2733709"/>
            <a:ext cx="8144134" cy="13730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Trebuchet MS"/>
              <a:buNone/>
            </a:pPr>
            <a:r>
              <a:rPr lang="en-US"/>
              <a:t>Macropolítica y macroeconomía</a:t>
            </a:r>
            <a:endParaRPr/>
          </a:p>
        </p:txBody>
      </p:sp>
      <p:sp>
        <p:nvSpPr>
          <p:cNvPr id="203" name="Google Shape;203;p1"/>
          <p:cNvSpPr txBox="1"/>
          <p:nvPr>
            <p:ph idx="1" type="subTitle"/>
          </p:nvPr>
        </p:nvSpPr>
        <p:spPr>
          <a:xfrm>
            <a:off x="680322" y="4394039"/>
            <a:ext cx="8144134" cy="11176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Martín Rendón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</a:pPr>
            <a:r>
              <a:rPr lang="en-US"/>
              <a:t>Lucas Ramírez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Ilustración (S. XVIII)</a:t>
            </a:r>
            <a:endParaRPr/>
          </a:p>
        </p:txBody>
      </p:sp>
      <p:pic>
        <p:nvPicPr>
          <p:cNvPr id="209" name="Google Shape;209;p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9483" y="2158910"/>
            <a:ext cx="2814649" cy="3431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8011" y="2178345"/>
            <a:ext cx="2843409" cy="3412091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"/>
          <p:cNvSpPr txBox="1"/>
          <p:nvPr/>
        </p:nvSpPr>
        <p:spPr>
          <a:xfrm>
            <a:off x="236200" y="2268138"/>
            <a:ext cx="46668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Instauración de gobiernos democrático</a:t>
            </a:r>
            <a:r>
              <a:rPr lang="en-US" sz="240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/</a:t>
            </a: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representativos</a:t>
            </a:r>
            <a:endParaRPr/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Separación de poderes 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1333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</a:pPr>
            <a:r>
              <a:t/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Char char="-"/>
            </a:pPr>
            <a:r>
              <a:rPr b="0" i="0" lang="en-US" sz="24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Defensa de la propiedad privada</a:t>
            </a:r>
            <a:endParaRPr b="0" i="0" sz="2400" u="none" cap="none" strike="noStrik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br>
              <a:rPr b="0" i="0" lang="en-US" sz="1800" u="none" cap="none" strike="noStrik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2" name="Google Shape;212;p2"/>
          <p:cNvSpPr txBox="1"/>
          <p:nvPr/>
        </p:nvSpPr>
        <p:spPr>
          <a:xfrm>
            <a:off x="5189475" y="5759900"/>
            <a:ext cx="2774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John Locke (1632-1704)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13" name="Google Shape;213;p2"/>
          <p:cNvSpPr txBox="1"/>
          <p:nvPr/>
        </p:nvSpPr>
        <p:spPr>
          <a:xfrm>
            <a:off x="8668000" y="5759900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Montesquieu (1689-1755)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3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Revoluciones burguesas</a:t>
            </a:r>
            <a:endParaRPr/>
          </a:p>
        </p:txBody>
      </p:sp>
      <p:pic>
        <p:nvPicPr>
          <p:cNvPr id="219" name="Google Shape;219;p3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43125" y="2119539"/>
            <a:ext cx="4305900" cy="211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96993" y="4211220"/>
            <a:ext cx="3525012" cy="2331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30457" y="4231545"/>
            <a:ext cx="35179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3"/>
          <p:cNvSpPr txBox="1"/>
          <p:nvPr/>
        </p:nvSpPr>
        <p:spPr>
          <a:xfrm>
            <a:off x="4831700" y="4334725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Revolución francesa (1789)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680325" y="3750125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Revolución americana (1775)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9126175" y="3750125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Revolución inglesa (1651)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5101900" y="4785200"/>
            <a:ext cx="9338700" cy="133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Libertad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Igualdad 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latin typeface="Trebuchet MS"/>
                <a:ea typeface="Trebuchet MS"/>
                <a:cs typeface="Trebuchet MS"/>
                <a:sym typeface="Trebuchet MS"/>
              </a:rPr>
              <a:t>Fraternidad</a:t>
            </a:r>
            <a:endParaRPr sz="250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389100" y="2191850"/>
            <a:ext cx="30000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202122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‘’L</a:t>
            </a:r>
            <a:r>
              <a:rPr lang="en-US" sz="1200">
                <a:solidFill>
                  <a:srgbClr val="202122"/>
                </a:solidFill>
                <a:highlight>
                  <a:srgbClr val="F9F9F9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os hombres son creados iguales; que son dotados por su Creador de ciertos derechos inalienables; que entre estos están la vida, la libertad y la búsqueda de la felicidad.’’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4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Revolución industrial y surgimiento del capitalismo moderno</a:t>
            </a:r>
            <a:endParaRPr/>
          </a:p>
        </p:txBody>
      </p:sp>
      <p:pic>
        <p:nvPicPr>
          <p:cNvPr id="232" name="Google Shape;232;p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2900" y="2127300"/>
            <a:ext cx="5206800" cy="260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35025" y="2026377"/>
            <a:ext cx="6356975" cy="4751849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4"/>
          <p:cNvSpPr txBox="1"/>
          <p:nvPr/>
        </p:nvSpPr>
        <p:spPr>
          <a:xfrm>
            <a:off x="302900" y="5270075"/>
            <a:ext cx="50982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Industria + Libre mercado + Propiedad privada de los medios productivos.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Movimientos de la sociedad civil</a:t>
            </a:r>
            <a:endParaRPr/>
          </a:p>
        </p:txBody>
      </p:sp>
      <p:pic>
        <p:nvPicPr>
          <p:cNvPr id="240" name="Google Shape;240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2647" y="4060174"/>
            <a:ext cx="3516600" cy="228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0325" y="2218075"/>
            <a:ext cx="2751875" cy="412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909700" y="2432138"/>
            <a:ext cx="3993075" cy="303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6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Revolución rusa (1917-1989)</a:t>
            </a:r>
            <a:endParaRPr/>
          </a:p>
        </p:txBody>
      </p:sp>
      <p:pic>
        <p:nvPicPr>
          <p:cNvPr id="248" name="Google Shape;248;p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7274" y="2172449"/>
            <a:ext cx="3427500" cy="2513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45999" y="2257649"/>
            <a:ext cx="3327455" cy="234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763425" y="4770750"/>
            <a:ext cx="4055924" cy="202797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6"/>
          <p:cNvSpPr txBox="1"/>
          <p:nvPr/>
        </p:nvSpPr>
        <p:spPr>
          <a:xfrm>
            <a:off x="967275" y="4840225"/>
            <a:ext cx="194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Lenin (1860-1924)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2" name="Google Shape;252;p6"/>
          <p:cNvSpPr txBox="1"/>
          <p:nvPr/>
        </p:nvSpPr>
        <p:spPr>
          <a:xfrm>
            <a:off x="4954400" y="4326000"/>
            <a:ext cx="5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Stalin (1878-1953)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3" name="Google Shape;253;p6"/>
          <p:cNvSpPr txBox="1"/>
          <p:nvPr/>
        </p:nvSpPr>
        <p:spPr>
          <a:xfrm>
            <a:off x="4122750" y="2472050"/>
            <a:ext cx="36966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</a:t>
            </a:r>
            <a:r>
              <a:rPr lang="en-US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ndustria + Planificación centralizada + Propiedad estatal de los medios de producción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7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rPr lang="en-US"/>
              <a:t>Revolución China y su auge (1949-</a:t>
            </a:r>
            <a:endParaRPr/>
          </a:p>
        </p:txBody>
      </p:sp>
      <p:pic>
        <p:nvPicPr>
          <p:cNvPr id="259" name="Google Shape;259;p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38688" y="2378426"/>
            <a:ext cx="2585700" cy="31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4493" y="2378425"/>
            <a:ext cx="3100346" cy="312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1" name="Google Shape;261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38241" y="2629439"/>
            <a:ext cx="3249598" cy="2482937"/>
          </a:xfrm>
          <a:prstGeom prst="rect">
            <a:avLst/>
          </a:prstGeom>
          <a:noFill/>
          <a:ln>
            <a:noFill/>
          </a:ln>
        </p:spPr>
      </p:pic>
      <p:sp>
        <p:nvSpPr>
          <p:cNvPr id="262" name="Google Shape;262;p7"/>
          <p:cNvSpPr txBox="1"/>
          <p:nvPr/>
        </p:nvSpPr>
        <p:spPr>
          <a:xfrm>
            <a:off x="731475" y="5556250"/>
            <a:ext cx="3249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Mao Zedong (1893-1976) 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3" name="Google Shape;263;p7"/>
          <p:cNvSpPr txBox="1"/>
          <p:nvPr/>
        </p:nvSpPr>
        <p:spPr>
          <a:xfrm>
            <a:off x="4704300" y="5599700"/>
            <a:ext cx="278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Deng Xiaoping (1904-1997)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4" name="Google Shape;264;p7"/>
          <p:cNvSpPr txBox="1"/>
          <p:nvPr/>
        </p:nvSpPr>
        <p:spPr>
          <a:xfrm>
            <a:off x="9107850" y="5112375"/>
            <a:ext cx="3045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Xi Jinping (1953-)</a:t>
            </a:r>
            <a:endParaRPr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65" name="Google Shape;265;p7"/>
          <p:cNvSpPr txBox="1"/>
          <p:nvPr/>
        </p:nvSpPr>
        <p:spPr>
          <a:xfrm>
            <a:off x="4382025" y="5956450"/>
            <a:ext cx="30000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‘’No importa el color del gato, lo que interesa es que cace ratones’’</a:t>
            </a:r>
            <a:endParaRPr sz="15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8"/>
          <p:cNvSpPr txBox="1"/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</a:pPr>
            <a:r>
              <a:t/>
            </a:r>
            <a:endParaRPr/>
          </a:p>
        </p:txBody>
      </p:sp>
      <p:sp>
        <p:nvSpPr>
          <p:cNvPr id="271" name="Google Shape;271;p8"/>
          <p:cNvSpPr txBox="1"/>
          <p:nvPr>
            <p:ph idx="1" type="body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762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rlín">
  <a:themeElements>
    <a:clrScheme name="Berlín">
      <a:dk1>
        <a:srgbClr val="000000"/>
      </a:dk1>
      <a:lt1>
        <a:srgbClr val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2021-06-06T18:37:05Z</dcterms:created>
  <dc:creator>Cuenta Microsoft</dc:creator>
</cp:coreProperties>
</file>