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3" r:id="rId3"/>
    <p:sldId id="261" r:id="rId4"/>
    <p:sldId id="265" r:id="rId5"/>
    <p:sldId id="264" r:id="rId6"/>
    <p:sldId id="266" r:id="rId7"/>
    <p:sldId id="267" r:id="rId8"/>
    <p:sldId id="268" r:id="rId9"/>
    <p:sldId id="274" r:id="rId10"/>
    <p:sldId id="270" r:id="rId11"/>
    <p:sldId id="272" r:id="rId12"/>
    <p:sldId id="273" r:id="rId13"/>
    <p:sldId id="275" r:id="rId14"/>
    <p:sldId id="276"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Ruz" initials="MR" lastIdx="1" clrIdx="0">
    <p:extLst>
      <p:ext uri="{19B8F6BF-5375-455C-9EA6-DF929625EA0E}">
        <p15:presenceInfo xmlns:p15="http://schemas.microsoft.com/office/powerpoint/2012/main" userId="ede78ae82ff6e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75" d="100"/>
          <a:sy n="75" d="100"/>
        </p:scale>
        <p:origin x="69"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B6A1E-5D96-4D4A-80C2-60BDE1F93B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E3CAB90-C3FB-4ED9-B3E8-BF54CBF9A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49CFA0B-EBF0-4772-921B-35DE0CCBC122}"/>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BB503A4B-E251-4532-A740-CFC3A58862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AC9C3F2-B2F3-44B5-B0AE-FF0435FF5559}"/>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232091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F70F2-084B-4EED-97DA-F648B574D45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B1BD253-B2EC-418B-B029-2D1462B0B8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B9D8F54-5835-4246-9C6E-56F60ABA12BC}"/>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59DC9A98-5023-4499-8B3E-55B445C731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90AD007-F24E-4909-9ED7-CDC59C04422B}"/>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21995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ACB4B4-7930-4869-B3DD-D18E4E911B2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2ECE3FD-7074-4BD3-9C30-2A918A1AE7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4A41EB-9ECE-44EB-AB69-AAB837C9B872}"/>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6BB99CE6-084D-45AE-A41E-3D83C93E4D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72A752-BCF1-4B79-A299-2950FA3AD849}"/>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168725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0B767-F2A6-4C60-A7C6-A9DB454A8B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B65AF3D-F35C-4FB9-A8F1-3D997F4B7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5110C4F-7177-43E2-844F-E5D486549AA0}"/>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5511E4EB-70BD-451E-A6AB-CCD0FC5E85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764AF24-5F9D-415F-9C8D-5EE6015B3D99}"/>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311560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4055A-A49A-4AA3-B4EE-47B6500E17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EF61F0B-1326-441D-A84E-039C14763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F703F5-3FBA-4B0D-BB3F-1E1CC8803075}"/>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896022E4-78C6-4285-9519-5F3EABB133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9472A6F-A7A5-4E6A-B594-51A0025E5142}"/>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342730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13E09-61A1-4991-9FB0-4DF51B3B640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D9968D-BEFF-4FC9-A343-A0F1F458835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2D5D4EA-ED02-48DF-B11E-214FC5B2C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5EC996C-8F0B-44DC-A58E-B39ED6828ED6}"/>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6" name="Marcador de pie de página 5">
            <a:extLst>
              <a:ext uri="{FF2B5EF4-FFF2-40B4-BE49-F238E27FC236}">
                <a16:creationId xmlns:a16="http://schemas.microsoft.com/office/drawing/2014/main" id="{CCC3F1B2-86A0-415C-A70C-89EC789446B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BABC0C5-953A-43D5-ADA8-23CC478CF9EB}"/>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399995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0804A-7BD6-4CD7-B7B7-F95B100001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4814556-0A6C-4C55-95E8-239AE1823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B45061-4390-4F8C-AA72-C201D4D5D9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A20CE16-4807-443D-BBCE-81FBA0A62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107557-23DC-4650-A41F-6C81E1CEE9E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7216E02-E977-458F-865C-4645875301C0}"/>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8" name="Marcador de pie de página 7">
            <a:extLst>
              <a:ext uri="{FF2B5EF4-FFF2-40B4-BE49-F238E27FC236}">
                <a16:creationId xmlns:a16="http://schemas.microsoft.com/office/drawing/2014/main" id="{8E6B5520-28C9-4CE3-8763-B4D811AB049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42EC450-EAA1-45F5-836D-8777DE47BA2A}"/>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140848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C284B-64B5-470C-9C6F-A3C52C22DCE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31ABA02-A289-4177-AFEE-565B70DD8CB7}"/>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4" name="Marcador de pie de página 3">
            <a:extLst>
              <a:ext uri="{FF2B5EF4-FFF2-40B4-BE49-F238E27FC236}">
                <a16:creationId xmlns:a16="http://schemas.microsoft.com/office/drawing/2014/main" id="{386463C8-632B-4DC8-97CA-EC5ABF0D31E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9D4F02B-C528-4590-BAF4-389115FDD3A9}"/>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188155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E1D1C0-1953-45B5-ABF2-C821540328D5}"/>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3" name="Marcador de pie de página 2">
            <a:extLst>
              <a:ext uri="{FF2B5EF4-FFF2-40B4-BE49-F238E27FC236}">
                <a16:creationId xmlns:a16="http://schemas.microsoft.com/office/drawing/2014/main" id="{1D1ED35D-A2D8-467E-AE01-49565029762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A46B139-01F1-4F9B-AE0A-BB5E71C32031}"/>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12376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50C13-91D5-4FCD-B666-1735328808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E734449-5B79-4D1B-AEF0-3C676C7E3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59C625D-20D5-4A5F-80EC-ABDF86384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FF655C-8C9B-4D33-A068-1F618D6D72A8}"/>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6" name="Marcador de pie de página 5">
            <a:extLst>
              <a:ext uri="{FF2B5EF4-FFF2-40B4-BE49-F238E27FC236}">
                <a16:creationId xmlns:a16="http://schemas.microsoft.com/office/drawing/2014/main" id="{5C189422-C50E-47E6-A184-B6A7C52DC8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82F5CC1-12B5-4F3D-B845-B5A80DF1ABC0}"/>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162123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1264A-DC75-4C83-852F-2C05C7C8C6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DE1355B-333C-4D18-A150-6D235A56B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751E29F-37B0-4F49-9B54-A71E92290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A2C3CA-ADAB-45C0-B3D6-C8131619A056}"/>
              </a:ext>
            </a:extLst>
          </p:cNvPr>
          <p:cNvSpPr>
            <a:spLocks noGrp="1"/>
          </p:cNvSpPr>
          <p:nvPr>
            <p:ph type="dt" sz="half" idx="10"/>
          </p:nvPr>
        </p:nvSpPr>
        <p:spPr/>
        <p:txBody>
          <a:bodyPr/>
          <a:lstStyle/>
          <a:p>
            <a:fld id="{8A6BB18B-19AB-4BE0-AE13-469BA0A0442A}" type="datetimeFigureOut">
              <a:rPr lang="es-MX" smtClean="0"/>
              <a:t>22/06/2021</a:t>
            </a:fld>
            <a:endParaRPr lang="es-MX"/>
          </a:p>
        </p:txBody>
      </p:sp>
      <p:sp>
        <p:nvSpPr>
          <p:cNvPr id="6" name="Marcador de pie de página 5">
            <a:extLst>
              <a:ext uri="{FF2B5EF4-FFF2-40B4-BE49-F238E27FC236}">
                <a16:creationId xmlns:a16="http://schemas.microsoft.com/office/drawing/2014/main" id="{C6E0827D-0D90-47F8-80CC-2FD200468FC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2E98BC3-0ACC-4FC8-A979-12BE8E2406FC}"/>
              </a:ext>
            </a:extLst>
          </p:cNvPr>
          <p:cNvSpPr>
            <a:spLocks noGrp="1"/>
          </p:cNvSpPr>
          <p:nvPr>
            <p:ph type="sldNum" sz="quarter" idx="12"/>
          </p:nvPr>
        </p:nvSpPr>
        <p:spPr/>
        <p:txBody>
          <a:bodyPr/>
          <a:lstStyle/>
          <a:p>
            <a:fld id="{CBEACD2F-A83E-4713-87F3-B0B7010AF511}" type="slidenum">
              <a:rPr lang="es-MX" smtClean="0"/>
              <a:t>‹Nº›</a:t>
            </a:fld>
            <a:endParaRPr lang="es-MX"/>
          </a:p>
        </p:txBody>
      </p:sp>
    </p:spTree>
    <p:extLst>
      <p:ext uri="{BB962C8B-B14F-4D97-AF65-F5344CB8AC3E}">
        <p14:creationId xmlns:p14="http://schemas.microsoft.com/office/powerpoint/2010/main" val="79519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52A8D9C-DB2A-4397-86C4-DCF3033BE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6F987E6-B427-48F5-9461-7F134F689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9C1B35B-0FE7-4793-BFE3-B929A2999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B18B-19AB-4BE0-AE13-469BA0A0442A}" type="datetimeFigureOut">
              <a:rPr lang="es-MX" smtClean="0"/>
              <a:t>22/06/2021</a:t>
            </a:fld>
            <a:endParaRPr lang="es-MX"/>
          </a:p>
        </p:txBody>
      </p:sp>
      <p:sp>
        <p:nvSpPr>
          <p:cNvPr id="5" name="Marcador de pie de página 4">
            <a:extLst>
              <a:ext uri="{FF2B5EF4-FFF2-40B4-BE49-F238E27FC236}">
                <a16:creationId xmlns:a16="http://schemas.microsoft.com/office/drawing/2014/main" id="{D5896A2B-5AA2-4C26-BFA9-95D052ABD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D4765EF-CA3A-4A19-8DF2-880E75882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CD2F-A83E-4713-87F3-B0B7010AF511}" type="slidenum">
              <a:rPr lang="es-MX" smtClean="0"/>
              <a:t>‹Nº›</a:t>
            </a:fld>
            <a:endParaRPr lang="es-MX"/>
          </a:p>
        </p:txBody>
      </p:sp>
    </p:spTree>
    <p:extLst>
      <p:ext uri="{BB962C8B-B14F-4D97-AF65-F5344CB8AC3E}">
        <p14:creationId xmlns:p14="http://schemas.microsoft.com/office/powerpoint/2010/main" val="278156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50"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4" name="Freeform: Shape 5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B343FA15-4FF2-4A52-832A-D112E08D949A}"/>
              </a:ext>
            </a:extLst>
          </p:cNvPr>
          <p:cNvSpPr>
            <a:spLocks noGrp="1"/>
          </p:cNvSpPr>
          <p:nvPr>
            <p:ph type="ctrTitle"/>
          </p:nvPr>
        </p:nvSpPr>
        <p:spPr>
          <a:xfrm>
            <a:off x="358929" y="377371"/>
            <a:ext cx="5557056" cy="6117771"/>
          </a:xfrm>
        </p:spPr>
        <p:txBody>
          <a:bodyPr vert="horz" lIns="91440" tIns="45720" rIns="91440" bIns="45720" rtlCol="0" anchor="ctr">
            <a:normAutofit fontScale="90000"/>
          </a:bodyPr>
          <a:lstStyle/>
          <a:p>
            <a:pPr algn="l"/>
            <a:r>
              <a:rPr lang="en-US" sz="4100" b="1" kern="1200" dirty="0">
                <a:solidFill>
                  <a:schemeClr val="bg1"/>
                </a:solidFill>
                <a:latin typeface="+mj-lt"/>
                <a:ea typeface="+mj-ea"/>
                <a:cs typeface="+mj-cs"/>
              </a:rPr>
              <a:t>CURSO RELACIONES INTERNACIONALES: UN ENFOQUE FEMINISTA</a:t>
            </a:r>
            <a:br>
              <a:rPr lang="en-US" sz="4100" b="1" kern="1200" dirty="0">
                <a:solidFill>
                  <a:schemeClr val="bg1"/>
                </a:solidFill>
                <a:latin typeface="+mj-lt"/>
                <a:ea typeface="+mj-ea"/>
                <a:cs typeface="+mj-cs"/>
              </a:rPr>
            </a:br>
            <a:br>
              <a:rPr lang="en-US" sz="4100" b="1" kern="1200" dirty="0">
                <a:solidFill>
                  <a:schemeClr val="bg1"/>
                </a:solidFill>
                <a:latin typeface="+mj-lt"/>
                <a:ea typeface="+mj-ea"/>
                <a:cs typeface="+mj-cs"/>
              </a:rPr>
            </a:br>
            <a:r>
              <a:rPr lang="en-US" sz="4100" b="1" kern="1200" dirty="0">
                <a:solidFill>
                  <a:schemeClr val="bg1"/>
                </a:solidFill>
                <a:latin typeface="+mj-lt"/>
                <a:ea typeface="+mj-ea"/>
                <a:cs typeface="+mj-cs"/>
              </a:rPr>
              <a:t>GÉNRO PAZ Y SEGURIDAD</a:t>
            </a:r>
            <a:br>
              <a:rPr lang="en-US" sz="4100" b="1" kern="1200" dirty="0">
                <a:solidFill>
                  <a:schemeClr val="bg1"/>
                </a:solidFill>
                <a:latin typeface="+mj-lt"/>
                <a:ea typeface="+mj-ea"/>
                <a:cs typeface="+mj-cs"/>
              </a:rPr>
            </a:br>
            <a:br>
              <a:rPr lang="en-US" sz="4100" kern="1200" dirty="0">
                <a:solidFill>
                  <a:schemeClr val="bg1"/>
                </a:solidFill>
                <a:latin typeface="+mj-lt"/>
                <a:ea typeface="+mj-ea"/>
                <a:cs typeface="+mj-cs"/>
              </a:rPr>
            </a:br>
            <a:r>
              <a:rPr lang="en-US" sz="4100" kern="1200" dirty="0" err="1">
                <a:solidFill>
                  <a:schemeClr val="bg1"/>
                </a:solidFill>
                <a:latin typeface="+mj-lt"/>
                <a:ea typeface="+mj-ea"/>
                <a:cs typeface="+mj-cs"/>
              </a:rPr>
              <a:t>EduAbierta</a:t>
            </a:r>
            <a:r>
              <a:rPr lang="en-US" sz="4100" kern="1200" dirty="0">
                <a:solidFill>
                  <a:schemeClr val="bg1"/>
                </a:solidFill>
                <a:latin typeface="+mj-lt"/>
                <a:ea typeface="+mj-ea"/>
                <a:cs typeface="+mj-cs"/>
              </a:rPr>
              <a:t> Instituto de </a:t>
            </a:r>
            <a:r>
              <a:rPr lang="en-US" sz="4100" kern="1200" dirty="0" err="1">
                <a:solidFill>
                  <a:schemeClr val="bg1"/>
                </a:solidFill>
                <a:latin typeface="+mj-lt"/>
                <a:ea typeface="+mj-ea"/>
                <a:cs typeface="+mj-cs"/>
              </a:rPr>
              <a:t>Estudios</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Internacionales</a:t>
            </a:r>
            <a:br>
              <a:rPr lang="en-US" sz="4100" kern="1200" dirty="0">
                <a:solidFill>
                  <a:schemeClr val="bg1"/>
                </a:solidFill>
                <a:latin typeface="+mj-lt"/>
                <a:ea typeface="+mj-ea"/>
                <a:cs typeface="+mj-cs"/>
              </a:rPr>
            </a:br>
            <a:br>
              <a:rPr lang="en-US" sz="4100" kern="1200" dirty="0">
                <a:solidFill>
                  <a:schemeClr val="bg1"/>
                </a:solidFill>
                <a:latin typeface="+mj-lt"/>
                <a:ea typeface="+mj-ea"/>
                <a:cs typeface="+mj-cs"/>
              </a:rPr>
            </a:br>
            <a:r>
              <a:rPr lang="en-US" sz="4100" kern="1200" dirty="0" err="1">
                <a:solidFill>
                  <a:schemeClr val="bg1"/>
                </a:solidFill>
                <a:latin typeface="+mj-lt"/>
                <a:ea typeface="+mj-ea"/>
                <a:cs typeface="+mj-cs"/>
              </a:rPr>
              <a:t>junio</a:t>
            </a:r>
            <a:r>
              <a:rPr lang="en-US" sz="4100" kern="1200" dirty="0">
                <a:solidFill>
                  <a:schemeClr val="bg1"/>
                </a:solidFill>
                <a:latin typeface="+mj-lt"/>
                <a:ea typeface="+mj-ea"/>
                <a:cs typeface="+mj-cs"/>
              </a:rPr>
              <a:t>/</a:t>
            </a:r>
            <a:r>
              <a:rPr lang="en-US" sz="4100" kern="1200" dirty="0" err="1">
                <a:solidFill>
                  <a:schemeClr val="bg1"/>
                </a:solidFill>
                <a:latin typeface="+mj-lt"/>
                <a:ea typeface="+mj-ea"/>
                <a:cs typeface="+mj-cs"/>
              </a:rPr>
              <a:t>julio</a:t>
            </a:r>
            <a:r>
              <a:rPr lang="en-US" sz="4100" kern="1200" dirty="0">
                <a:solidFill>
                  <a:schemeClr val="bg1"/>
                </a:solidFill>
                <a:latin typeface="+mj-lt"/>
                <a:ea typeface="+mj-ea"/>
                <a:cs typeface="+mj-cs"/>
              </a:rPr>
              <a:t> 2021</a:t>
            </a:r>
            <a:br>
              <a:rPr lang="en-US" sz="4100" kern="1200" dirty="0">
                <a:solidFill>
                  <a:schemeClr val="bg1"/>
                </a:solidFill>
                <a:latin typeface="+mj-lt"/>
                <a:ea typeface="+mj-ea"/>
                <a:cs typeface="+mj-cs"/>
              </a:rPr>
            </a:br>
            <a:r>
              <a:rPr lang="en-US" sz="4100" kern="1200" dirty="0">
                <a:solidFill>
                  <a:schemeClr val="bg1"/>
                </a:solidFill>
                <a:latin typeface="+mj-lt"/>
                <a:ea typeface="+mj-ea"/>
                <a:cs typeface="+mj-cs"/>
              </a:rPr>
              <a:t>María Inés Ruz</a:t>
            </a:r>
          </a:p>
        </p:txBody>
      </p:sp>
      <p:sp>
        <p:nvSpPr>
          <p:cNvPr id="3" name="Subtítulo 2">
            <a:extLst>
              <a:ext uri="{FF2B5EF4-FFF2-40B4-BE49-F238E27FC236}">
                <a16:creationId xmlns:a16="http://schemas.microsoft.com/office/drawing/2014/main" id="{AA69C700-0175-42D7-B8DF-996F3977EC44}"/>
              </a:ext>
            </a:extLst>
          </p:cNvPr>
          <p:cNvSpPr>
            <a:spLocks noGrp="1"/>
          </p:cNvSpPr>
          <p:nvPr>
            <p:ph type="subTitle" idx="1"/>
          </p:nvPr>
        </p:nvSpPr>
        <p:spPr>
          <a:xfrm>
            <a:off x="6234037" y="232229"/>
            <a:ext cx="5718477" cy="6486978"/>
          </a:xfrm>
        </p:spPr>
        <p:txBody>
          <a:bodyPr vert="horz" lIns="91440" tIns="45720" rIns="91440" bIns="45720" rtlCol="0" anchor="ctr">
            <a:normAutofit fontScale="25000" lnSpcReduction="20000"/>
          </a:bodyPr>
          <a:lstStyle/>
          <a:p>
            <a:pPr marL="342900" lvl="0" indent="-228600" algn="l">
              <a:lnSpc>
                <a:spcPct val="100000"/>
              </a:lnSpc>
              <a:buFont typeface="Arial" panose="020B0604020202020204" pitchFamily="34" charset="0"/>
              <a:buChar char="•"/>
            </a:pPr>
            <a:endParaRPr lang="en-US" dirty="0">
              <a:solidFill>
                <a:schemeClr val="tx2"/>
              </a:solidFill>
              <a:effectLst/>
            </a:endParaRPr>
          </a:p>
          <a:p>
            <a:pPr marL="114300" algn="l">
              <a:lnSpc>
                <a:spcPct val="160000"/>
              </a:lnSpc>
            </a:pPr>
            <a:endParaRPr lang="en-US" sz="8000" dirty="0">
              <a:solidFill>
                <a:schemeClr val="tx2"/>
              </a:solidFill>
              <a:effectLst/>
            </a:endParaRPr>
          </a:p>
          <a:p>
            <a:pPr marL="114300" algn="l">
              <a:lnSpc>
                <a:spcPct val="160000"/>
              </a:lnSpc>
            </a:pPr>
            <a:endParaRPr lang="en-US" sz="8000" dirty="0">
              <a:solidFill>
                <a:schemeClr val="tx2"/>
              </a:solidFill>
              <a:effectLst/>
            </a:endParaRPr>
          </a:p>
          <a:p>
            <a:pPr marL="114300" algn="l">
              <a:lnSpc>
                <a:spcPct val="160000"/>
              </a:lnSpc>
            </a:pPr>
            <a:r>
              <a:rPr lang="en-US" sz="9600" dirty="0">
                <a:solidFill>
                  <a:schemeClr val="tx2"/>
                </a:solidFill>
                <a:effectLst/>
              </a:rPr>
              <a:t>¿</a:t>
            </a:r>
            <a:r>
              <a:rPr lang="en-US" sz="9600" dirty="0" err="1">
                <a:solidFill>
                  <a:schemeClr val="tx2"/>
                </a:solidFill>
                <a:effectLst/>
              </a:rPr>
              <a:t>Cuál</a:t>
            </a:r>
            <a:r>
              <a:rPr lang="en-US" sz="9600" dirty="0">
                <a:solidFill>
                  <a:schemeClr val="tx2"/>
                </a:solidFill>
                <a:effectLst/>
              </a:rPr>
              <a:t> es </a:t>
            </a:r>
            <a:r>
              <a:rPr lang="en-US" sz="9600" dirty="0" err="1">
                <a:solidFill>
                  <a:schemeClr val="tx2"/>
                </a:solidFill>
                <a:effectLst/>
              </a:rPr>
              <a:t>el</a:t>
            </a:r>
            <a:r>
              <a:rPr lang="en-US" sz="9600" dirty="0">
                <a:solidFill>
                  <a:schemeClr val="tx2"/>
                </a:solidFill>
                <a:effectLst/>
              </a:rPr>
              <a:t> </a:t>
            </a:r>
            <a:r>
              <a:rPr lang="en-US" sz="9600" dirty="0" err="1">
                <a:solidFill>
                  <a:schemeClr val="tx2"/>
                </a:solidFill>
                <a:effectLst/>
              </a:rPr>
              <a:t>aporte</a:t>
            </a:r>
            <a:r>
              <a:rPr lang="en-US" sz="9600" dirty="0">
                <a:solidFill>
                  <a:schemeClr val="tx2"/>
                </a:solidFill>
                <a:effectLst/>
              </a:rPr>
              <a:t> del </a:t>
            </a:r>
            <a:r>
              <a:rPr lang="en-US" sz="9600" dirty="0" err="1">
                <a:solidFill>
                  <a:schemeClr val="tx2"/>
                </a:solidFill>
                <a:effectLst/>
              </a:rPr>
              <a:t>enfoque</a:t>
            </a:r>
            <a:r>
              <a:rPr lang="en-US" sz="9600" dirty="0">
                <a:solidFill>
                  <a:schemeClr val="tx2"/>
                </a:solidFill>
                <a:effectLst/>
              </a:rPr>
              <a:t> </a:t>
            </a:r>
            <a:r>
              <a:rPr lang="en-US" sz="9600" dirty="0" err="1">
                <a:solidFill>
                  <a:schemeClr val="tx2"/>
                </a:solidFill>
                <a:effectLst/>
              </a:rPr>
              <a:t>feminista</a:t>
            </a:r>
            <a:r>
              <a:rPr lang="en-US" sz="9600" dirty="0">
                <a:solidFill>
                  <a:schemeClr val="tx2"/>
                </a:solidFill>
                <a:effectLst/>
              </a:rPr>
              <a:t> a los </a:t>
            </a:r>
            <a:r>
              <a:rPr lang="en-US" sz="9600" dirty="0" err="1">
                <a:solidFill>
                  <a:schemeClr val="tx2"/>
                </a:solidFill>
                <a:effectLst/>
              </a:rPr>
              <a:t>objetivos</a:t>
            </a:r>
            <a:r>
              <a:rPr lang="en-US" sz="9600" dirty="0">
                <a:solidFill>
                  <a:schemeClr val="tx2"/>
                </a:solidFill>
                <a:effectLst/>
              </a:rPr>
              <a:t> de la </a:t>
            </a:r>
            <a:r>
              <a:rPr lang="en-US" sz="9600" dirty="0" err="1">
                <a:solidFill>
                  <a:schemeClr val="tx2"/>
                </a:solidFill>
                <a:effectLst/>
              </a:rPr>
              <a:t>seguridad</a:t>
            </a:r>
            <a:r>
              <a:rPr lang="en-US" sz="9600" dirty="0">
                <a:solidFill>
                  <a:schemeClr val="tx2"/>
                </a:solidFill>
                <a:effectLst/>
              </a:rPr>
              <a:t> y la </a:t>
            </a:r>
            <a:r>
              <a:rPr lang="en-US" sz="9600" dirty="0" err="1">
                <a:solidFill>
                  <a:schemeClr val="tx2"/>
                </a:solidFill>
                <a:effectLst/>
              </a:rPr>
              <a:t>paz</a:t>
            </a:r>
            <a:r>
              <a:rPr lang="en-US" sz="9600" dirty="0">
                <a:solidFill>
                  <a:schemeClr val="tx2"/>
                </a:solidFill>
                <a:effectLst/>
              </a:rPr>
              <a:t> </a:t>
            </a:r>
            <a:r>
              <a:rPr lang="en-US" sz="9600" dirty="0" err="1">
                <a:solidFill>
                  <a:schemeClr val="tx2"/>
                </a:solidFill>
                <a:effectLst/>
              </a:rPr>
              <a:t>internacional</a:t>
            </a:r>
            <a:r>
              <a:rPr lang="en-US" sz="9600" dirty="0">
                <a:solidFill>
                  <a:schemeClr val="tx2"/>
                </a:solidFill>
                <a:effectLst/>
              </a:rPr>
              <a:t>?</a:t>
            </a:r>
          </a:p>
          <a:p>
            <a:pPr marL="114300" lvl="0" algn="l">
              <a:lnSpc>
                <a:spcPct val="160000"/>
              </a:lnSpc>
            </a:pPr>
            <a:endParaRPr lang="en-US" sz="9600" dirty="0">
              <a:solidFill>
                <a:schemeClr val="tx2"/>
              </a:solidFill>
              <a:effectLst/>
            </a:endParaRPr>
          </a:p>
          <a:p>
            <a:pPr marL="114300" lvl="0" algn="l">
              <a:lnSpc>
                <a:spcPct val="160000"/>
              </a:lnSpc>
            </a:pPr>
            <a:r>
              <a:rPr lang="en-US" sz="9600" dirty="0">
                <a:solidFill>
                  <a:schemeClr val="tx2"/>
                </a:solidFill>
                <a:effectLst/>
              </a:rPr>
              <a:t>¿</a:t>
            </a:r>
            <a:r>
              <a:rPr lang="en-US" sz="9600" dirty="0" err="1">
                <a:solidFill>
                  <a:schemeClr val="tx2"/>
                </a:solidFill>
                <a:effectLst/>
              </a:rPr>
              <a:t>Porqué</a:t>
            </a:r>
            <a:r>
              <a:rPr lang="en-US" sz="9600" dirty="0">
                <a:solidFill>
                  <a:schemeClr val="tx2"/>
                </a:solidFill>
                <a:effectLst/>
              </a:rPr>
              <a:t> </a:t>
            </a:r>
            <a:r>
              <a:rPr lang="en-US" sz="9600" dirty="0" err="1">
                <a:solidFill>
                  <a:schemeClr val="tx2"/>
                </a:solidFill>
                <a:effectLst/>
              </a:rPr>
              <a:t>el</a:t>
            </a:r>
            <a:r>
              <a:rPr lang="en-US" sz="9600" dirty="0">
                <a:solidFill>
                  <a:schemeClr val="tx2"/>
                </a:solidFill>
                <a:effectLst/>
              </a:rPr>
              <a:t> </a:t>
            </a:r>
            <a:r>
              <a:rPr lang="en-US" sz="9600" dirty="0" err="1">
                <a:solidFill>
                  <a:schemeClr val="tx2"/>
                </a:solidFill>
                <a:effectLst/>
              </a:rPr>
              <a:t>Consejo</a:t>
            </a:r>
            <a:r>
              <a:rPr lang="en-US" sz="9600" dirty="0">
                <a:solidFill>
                  <a:schemeClr val="tx2"/>
                </a:solidFill>
                <a:effectLst/>
              </a:rPr>
              <a:t> de </a:t>
            </a:r>
            <a:r>
              <a:rPr lang="en-US" sz="9600" dirty="0" err="1">
                <a:solidFill>
                  <a:schemeClr val="tx2"/>
                </a:solidFill>
                <a:effectLst/>
              </a:rPr>
              <a:t>Seguridad</a:t>
            </a:r>
            <a:r>
              <a:rPr lang="en-US" sz="9600" dirty="0">
                <a:solidFill>
                  <a:schemeClr val="tx2"/>
                </a:solidFill>
                <a:effectLst/>
              </a:rPr>
              <a:t> de </a:t>
            </a:r>
            <a:r>
              <a:rPr lang="en-US" sz="9600" dirty="0" err="1">
                <a:solidFill>
                  <a:schemeClr val="tx2"/>
                </a:solidFill>
                <a:effectLst/>
              </a:rPr>
              <a:t>Naciones</a:t>
            </a:r>
            <a:r>
              <a:rPr lang="en-US" sz="9600" dirty="0">
                <a:solidFill>
                  <a:schemeClr val="tx2"/>
                </a:solidFill>
                <a:effectLst/>
              </a:rPr>
              <a:t> </a:t>
            </a:r>
            <a:r>
              <a:rPr lang="en-US" sz="9600" dirty="0" err="1">
                <a:solidFill>
                  <a:schemeClr val="tx2"/>
                </a:solidFill>
                <a:effectLst/>
              </a:rPr>
              <a:t>Unidas</a:t>
            </a:r>
            <a:r>
              <a:rPr lang="en-US" sz="9600" dirty="0">
                <a:solidFill>
                  <a:schemeClr val="tx2"/>
                </a:solidFill>
                <a:effectLst/>
              </a:rPr>
              <a:t> </a:t>
            </a:r>
            <a:r>
              <a:rPr lang="en-US" sz="9600" dirty="0" err="1">
                <a:solidFill>
                  <a:schemeClr val="tx2"/>
                </a:solidFill>
                <a:effectLst/>
              </a:rPr>
              <a:t>aprobó</a:t>
            </a:r>
            <a:r>
              <a:rPr lang="en-US" sz="9600" dirty="0">
                <a:solidFill>
                  <a:schemeClr val="tx2"/>
                </a:solidFill>
                <a:effectLst/>
              </a:rPr>
              <a:t> una </a:t>
            </a:r>
            <a:r>
              <a:rPr lang="en-US" sz="9600" dirty="0" err="1">
                <a:solidFill>
                  <a:schemeClr val="tx2"/>
                </a:solidFill>
                <a:effectLst/>
              </a:rPr>
              <a:t>Resolución</a:t>
            </a:r>
            <a:r>
              <a:rPr lang="en-US" sz="9600" dirty="0">
                <a:solidFill>
                  <a:schemeClr val="tx2"/>
                </a:solidFill>
                <a:effectLst/>
              </a:rPr>
              <a:t> especial con </a:t>
            </a:r>
            <a:r>
              <a:rPr lang="en-US" sz="9600" dirty="0" err="1">
                <a:solidFill>
                  <a:schemeClr val="tx2"/>
                </a:solidFill>
                <a:effectLst/>
              </a:rPr>
              <a:t>medidas</a:t>
            </a:r>
            <a:r>
              <a:rPr lang="en-US" sz="9600" dirty="0">
                <a:solidFill>
                  <a:schemeClr val="tx2"/>
                </a:solidFill>
                <a:effectLst/>
              </a:rPr>
              <a:t> </a:t>
            </a:r>
            <a:r>
              <a:rPr lang="en-US" sz="9600" dirty="0" err="1">
                <a:solidFill>
                  <a:schemeClr val="tx2"/>
                </a:solidFill>
                <a:effectLst/>
              </a:rPr>
              <a:t>específicas</a:t>
            </a:r>
            <a:r>
              <a:rPr lang="en-US" sz="9600" dirty="0">
                <a:solidFill>
                  <a:schemeClr val="tx2"/>
                </a:solidFill>
                <a:effectLst/>
              </a:rPr>
              <a:t> para </a:t>
            </a:r>
            <a:r>
              <a:rPr lang="en-US" sz="9600" dirty="0" err="1">
                <a:solidFill>
                  <a:schemeClr val="tx2"/>
                </a:solidFill>
                <a:effectLst/>
              </a:rPr>
              <a:t>proteger</a:t>
            </a:r>
            <a:r>
              <a:rPr lang="en-US" sz="9600" dirty="0">
                <a:solidFill>
                  <a:schemeClr val="tx2"/>
                </a:solidFill>
                <a:effectLst/>
              </a:rPr>
              <a:t> los derechos de las </a:t>
            </a:r>
            <a:r>
              <a:rPr lang="en-US" sz="9600" dirty="0" err="1">
                <a:solidFill>
                  <a:schemeClr val="tx2"/>
                </a:solidFill>
                <a:effectLst/>
              </a:rPr>
              <a:t>mujeres</a:t>
            </a:r>
            <a:r>
              <a:rPr lang="en-US" sz="9600" dirty="0">
                <a:solidFill>
                  <a:schemeClr val="tx2"/>
                </a:solidFill>
                <a:effectLst/>
              </a:rPr>
              <a:t> </a:t>
            </a:r>
            <a:r>
              <a:rPr lang="en-US" sz="9600" dirty="0" err="1">
                <a:solidFill>
                  <a:schemeClr val="tx2"/>
                </a:solidFill>
                <a:effectLst/>
              </a:rPr>
              <a:t>en</a:t>
            </a:r>
            <a:r>
              <a:rPr lang="en-US" sz="9600" dirty="0">
                <a:solidFill>
                  <a:schemeClr val="tx2"/>
                </a:solidFill>
                <a:effectLst/>
              </a:rPr>
              <a:t> </a:t>
            </a:r>
            <a:r>
              <a:rPr lang="en-US" sz="9600" dirty="0" err="1">
                <a:solidFill>
                  <a:schemeClr val="tx2"/>
                </a:solidFill>
                <a:effectLst/>
              </a:rPr>
              <a:t>situaciones</a:t>
            </a:r>
            <a:r>
              <a:rPr lang="en-US" sz="9600" dirty="0">
                <a:solidFill>
                  <a:schemeClr val="tx2"/>
                </a:solidFill>
                <a:effectLst/>
              </a:rPr>
              <a:t> de </a:t>
            </a:r>
            <a:r>
              <a:rPr lang="en-US" sz="9600" dirty="0" err="1">
                <a:solidFill>
                  <a:schemeClr val="tx2"/>
                </a:solidFill>
                <a:effectLst/>
              </a:rPr>
              <a:t>conflicto</a:t>
            </a:r>
            <a:r>
              <a:rPr lang="en-US" sz="9600" dirty="0">
                <a:solidFill>
                  <a:schemeClr val="tx2"/>
                </a:solidFill>
                <a:effectLst/>
              </a:rPr>
              <a:t>? </a:t>
            </a:r>
          </a:p>
          <a:p>
            <a:pPr marL="114300" lvl="0" algn="l"/>
            <a:endParaRPr lang="en-US" sz="9600" dirty="0">
              <a:solidFill>
                <a:schemeClr val="tx2"/>
              </a:solidFill>
              <a:effectLst/>
            </a:endParaRPr>
          </a:p>
          <a:p>
            <a:pPr marL="342900" lvl="0" indent="-228600" algn="l">
              <a:spcAft>
                <a:spcPts val="800"/>
              </a:spcAft>
              <a:buFont typeface="Arial" panose="020B0604020202020204" pitchFamily="34" charset="0"/>
              <a:buChar char="•"/>
            </a:pPr>
            <a:endParaRPr lang="en-US" sz="4400" dirty="0">
              <a:solidFill>
                <a:schemeClr val="tx2"/>
              </a:solidFill>
              <a:effectLst/>
            </a:endParaRPr>
          </a:p>
          <a:p>
            <a:pPr marR="0" lvl="0" indent="-228600" algn="l" fontAlgn="auto">
              <a:lnSpc>
                <a:spcPct val="150000"/>
              </a:lnSpc>
              <a:spcBef>
                <a:spcPct val="20000"/>
              </a:spcBef>
              <a:spcAft>
                <a:spcPts val="600"/>
              </a:spcAft>
              <a:buClr>
                <a:prstClr val="white"/>
              </a:buClr>
              <a:buSzPct val="80000"/>
              <a:buFont typeface="Arial" panose="020B0604020202020204" pitchFamily="34" charset="0"/>
              <a:buChar char="•"/>
              <a:tabLst/>
              <a:defRPr/>
            </a:pPr>
            <a:endParaRPr kumimoji="0" lang="en-US" b="1" i="0" u="none" strike="noStrike" cap="none" spc="0" normalizeH="0" baseline="0" noProof="0" dirty="0">
              <a:ln>
                <a:noFill/>
              </a:ln>
              <a:solidFill>
                <a:schemeClr val="tx2"/>
              </a:solidFill>
              <a:effectLst/>
              <a:uLnTx/>
              <a:uFillTx/>
            </a:endParaRPr>
          </a:p>
          <a:p>
            <a:pPr marR="0" lvl="0" indent="-228600" algn="l" fontAlgn="auto">
              <a:spcBef>
                <a:spcPct val="20000"/>
              </a:spcBef>
              <a:spcAft>
                <a:spcPts val="600"/>
              </a:spcAft>
              <a:buClr>
                <a:prstClr val="white"/>
              </a:buClr>
              <a:buSzPct val="80000"/>
              <a:buFont typeface="Arial" panose="020B0604020202020204" pitchFamily="34" charset="0"/>
              <a:buChar char="•"/>
              <a:tabLst/>
              <a:defRPr/>
            </a:pPr>
            <a:endParaRPr lang="en-US" sz="1800" b="1" dirty="0">
              <a:solidFill>
                <a:schemeClr val="tx2"/>
              </a:solidFill>
            </a:endParaRPr>
          </a:p>
          <a:p>
            <a:pPr indent="-228600" algn="l">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72774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7" name="Freeform: Shape 26">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FF169897-A8D7-42D1-91AE-C8E0C935D84D}"/>
              </a:ext>
            </a:extLst>
          </p:cNvPr>
          <p:cNvSpPr>
            <a:spLocks noGrp="1"/>
          </p:cNvSpPr>
          <p:nvPr>
            <p:ph type="title"/>
          </p:nvPr>
        </p:nvSpPr>
        <p:spPr>
          <a:xfrm>
            <a:off x="130630" y="166915"/>
            <a:ext cx="2518228" cy="5856514"/>
          </a:xfrm>
        </p:spPr>
        <p:txBody>
          <a:bodyPr vert="horz" lIns="91440" tIns="45720" rIns="91440" bIns="45720" rtlCol="0" anchor="ctr">
            <a:normAutofit/>
          </a:bodyPr>
          <a:lstStyle/>
          <a:p>
            <a:r>
              <a:rPr lang="en-US" sz="4000" b="1" dirty="0">
                <a:solidFill>
                  <a:schemeClr val="tx2"/>
                </a:solidFill>
              </a:rPr>
              <a:t>COLOMBIA </a:t>
            </a:r>
            <a:br>
              <a:rPr lang="en-US" sz="4000" b="1" dirty="0">
                <a:solidFill>
                  <a:schemeClr val="tx2"/>
                </a:solidFill>
              </a:rPr>
            </a:br>
            <a:r>
              <a:rPr lang="en-US" sz="4000" b="1" dirty="0">
                <a:solidFill>
                  <a:schemeClr val="tx2"/>
                </a:solidFill>
              </a:rPr>
              <a:t>R/1325</a:t>
            </a:r>
            <a:endParaRPr lang="en-US" sz="4000" b="1" kern="1200" dirty="0">
              <a:solidFill>
                <a:schemeClr val="tx2"/>
              </a:solidFill>
              <a:latin typeface="+mj-lt"/>
              <a:ea typeface="+mj-ea"/>
              <a:cs typeface="+mj-cs"/>
            </a:endParaRPr>
          </a:p>
        </p:txBody>
      </p:sp>
      <p:sp>
        <p:nvSpPr>
          <p:cNvPr id="25" name="CuadroTexto 24">
            <a:extLst>
              <a:ext uri="{FF2B5EF4-FFF2-40B4-BE49-F238E27FC236}">
                <a16:creationId xmlns:a16="http://schemas.microsoft.com/office/drawing/2014/main" id="{1A5A8FCB-EB34-4AC2-BA1B-A8DF581C2576}"/>
              </a:ext>
            </a:extLst>
          </p:cNvPr>
          <p:cNvSpPr txBox="1"/>
          <p:nvPr/>
        </p:nvSpPr>
        <p:spPr>
          <a:xfrm>
            <a:off x="2844801" y="602343"/>
            <a:ext cx="9064170" cy="774507"/>
          </a:xfrm>
          <a:prstGeom prst="rect">
            <a:avLst/>
          </a:prstGeom>
          <a:noFill/>
        </p:spPr>
        <p:txBody>
          <a:bodyPr wrap="square">
            <a:spAutoFit/>
          </a:bodyPr>
          <a:lstStyle/>
          <a:p>
            <a:pPr>
              <a:lnSpc>
                <a:spcPct val="107000"/>
              </a:lnSpc>
              <a:spcAft>
                <a:spcPts val="800"/>
              </a:spcAft>
            </a:pPr>
            <a:r>
              <a:rPr lang="es-CL"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CL"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497D9AB7-B885-471D-B4B7-20988CA55F02}"/>
              </a:ext>
            </a:extLst>
          </p:cNvPr>
          <p:cNvSpPr txBox="1"/>
          <p:nvPr/>
        </p:nvSpPr>
        <p:spPr>
          <a:xfrm>
            <a:off x="2583543" y="290287"/>
            <a:ext cx="9477828" cy="6044603"/>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s-MX"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Enfoque de género: “En el presente Acuerdo el enfoque de género significa el reconocimiento de la igualdad de derechos entre hombres y mujeres y de las circunstancias especiales de cada uno, especialmente de las mujeres independientemente de su estado civil, ciclo vital y relación familiar y comunitaria, como sujeto de derechos y de especial protección constitucional.” </a:t>
            </a:r>
            <a:endParaRPr kumimoji="0" lang="es-MX"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s-MX"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Para garantizar una igualdad efectiva se requiere adelantar medidas afirmativas que respondan a los impactos despropor- cionados que ha tenido el conflicto armado en las mujeres, en particular la violencia sexual/</a:t>
            </a:r>
            <a:r>
              <a:rPr kumimoji="0" lang="es-MX"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MX"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Respecto de los derechos de las</a:t>
            </a:r>
            <a:r>
              <a:rPr kumimoji="0" lang="es-MX"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víctimas</a:t>
            </a:r>
            <a:r>
              <a:rPr kumimoji="0" lang="es-MX"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su protección comprende el tratamiento diferenciado que reconozca las causas y efectos desproporcionados conflicto sobre las mujeres</a:t>
            </a:r>
            <a:endParaRPr kumimoji="0" lang="es-MX"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s-MX"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enfoque de género deberá ser entendido y aplicado de manera transversal en la implementación de la totalidad del Acuerdo.</a:t>
            </a:r>
            <a:endParaRPr kumimoji="0" lang="es-MX"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74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7" name="Freeform: Shape 26">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FF169897-A8D7-42D1-91AE-C8E0C935D84D}"/>
              </a:ext>
            </a:extLst>
          </p:cNvPr>
          <p:cNvSpPr>
            <a:spLocks noGrp="1"/>
          </p:cNvSpPr>
          <p:nvPr>
            <p:ph type="title"/>
          </p:nvPr>
        </p:nvSpPr>
        <p:spPr>
          <a:xfrm>
            <a:off x="130630" y="166915"/>
            <a:ext cx="2518228" cy="5856514"/>
          </a:xfrm>
        </p:spPr>
        <p:txBody>
          <a:bodyPr vert="horz" lIns="91440" tIns="45720" rIns="91440" bIns="45720" rtlCol="0" anchor="ctr">
            <a:normAutofit/>
          </a:bodyPr>
          <a:lstStyle/>
          <a:p>
            <a:r>
              <a:rPr lang="en-US" sz="4000" b="1" dirty="0">
                <a:solidFill>
                  <a:schemeClr val="tx2"/>
                </a:solidFill>
              </a:rPr>
              <a:t>COLOMBIA </a:t>
            </a:r>
            <a:br>
              <a:rPr lang="en-US" sz="4000" b="1" dirty="0">
                <a:solidFill>
                  <a:schemeClr val="tx2"/>
                </a:solidFill>
              </a:rPr>
            </a:br>
            <a:r>
              <a:rPr lang="en-US" sz="4000" b="1" dirty="0">
                <a:solidFill>
                  <a:schemeClr val="tx2"/>
                </a:solidFill>
              </a:rPr>
              <a:t>R/1325</a:t>
            </a:r>
            <a:br>
              <a:rPr lang="en-US" sz="4000" b="1" dirty="0">
                <a:solidFill>
                  <a:schemeClr val="tx2"/>
                </a:solidFill>
              </a:rPr>
            </a:br>
            <a:r>
              <a:rPr lang="en-US" sz="4000" b="1" dirty="0">
                <a:solidFill>
                  <a:schemeClr val="tx2"/>
                </a:solidFill>
              </a:rPr>
              <a:t>8 EJEES</a:t>
            </a:r>
            <a:br>
              <a:rPr lang="en-US" sz="4000" b="1" dirty="0">
                <a:solidFill>
                  <a:schemeClr val="tx2"/>
                </a:solidFill>
              </a:rPr>
            </a:br>
            <a:r>
              <a:rPr lang="en-US" sz="4000" b="1" dirty="0">
                <a:solidFill>
                  <a:schemeClr val="tx2"/>
                </a:solidFill>
              </a:rPr>
              <a:t>TEMÁTICOS</a:t>
            </a:r>
            <a:endParaRPr lang="en-US" sz="4000" b="1" kern="1200" dirty="0">
              <a:solidFill>
                <a:schemeClr val="tx2"/>
              </a:solidFill>
              <a:latin typeface="+mj-lt"/>
              <a:ea typeface="+mj-ea"/>
              <a:cs typeface="+mj-cs"/>
            </a:endParaRPr>
          </a:p>
        </p:txBody>
      </p:sp>
      <p:sp>
        <p:nvSpPr>
          <p:cNvPr id="25" name="CuadroTexto 24">
            <a:extLst>
              <a:ext uri="{FF2B5EF4-FFF2-40B4-BE49-F238E27FC236}">
                <a16:creationId xmlns:a16="http://schemas.microsoft.com/office/drawing/2014/main" id="{1A5A8FCB-EB34-4AC2-BA1B-A8DF581C2576}"/>
              </a:ext>
            </a:extLst>
          </p:cNvPr>
          <p:cNvSpPr txBox="1"/>
          <p:nvPr/>
        </p:nvSpPr>
        <p:spPr>
          <a:xfrm>
            <a:off x="2779183" y="428172"/>
            <a:ext cx="9020931" cy="5644109"/>
          </a:xfrm>
          <a:prstGeom prst="rect">
            <a:avLst/>
          </a:prstGeom>
          <a:noFill/>
        </p:spPr>
        <p:txBody>
          <a:bodyPr wrap="square">
            <a:spAutoFit/>
          </a:bodyPr>
          <a:lstStyle/>
          <a:p>
            <a:pPr>
              <a:lnSpc>
                <a:spcPct val="150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MX" dirty="0">
                <a:effectLst/>
                <a:latin typeface="Times New Roman" panose="02020603050405020304" pitchFamily="18" charset="0"/>
                <a:ea typeface="Calibri" panose="020F0502020204030204" pitchFamily="34" charset="0"/>
                <a:cs typeface="Times New Roman" panose="02020603050405020304" pitchFamily="18" charset="0"/>
              </a:rPr>
              <a:t>Acceso y formalización de la propiedad rural en igualdad de condiciones con los hombres.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a:t>
            </a:r>
            <a:r>
              <a:rPr lang="es-MX" dirty="0">
                <a:effectLst/>
                <a:latin typeface="Times New Roman" panose="02020603050405020304" pitchFamily="18" charset="0"/>
                <a:ea typeface="Calibri" panose="020F0502020204030204" pitchFamily="34" charset="0"/>
                <a:cs typeface="Times New Roman" panose="02020603050405020304" pitchFamily="18" charset="0"/>
              </a:rPr>
              <a:t>Garantía de los derechos económicos, sociales y culturales de las mujeres y personas con orientación sexual e identidad de género diversa del sector rural</a:t>
            </a:r>
          </a:p>
          <a:p>
            <a:pPr>
              <a:lnSpc>
                <a:spcPct val="150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a:t>
            </a:r>
            <a:r>
              <a:rPr lang="es-MX" dirty="0">
                <a:effectLst/>
                <a:latin typeface="Times New Roman" panose="02020603050405020304" pitchFamily="18" charset="0"/>
                <a:ea typeface="Calibri" panose="020F0502020204030204" pitchFamily="34" charset="0"/>
                <a:cs typeface="Times New Roman" panose="02020603050405020304" pitchFamily="18" charset="0"/>
              </a:rPr>
              <a:t> Promoción de la participación de las mujeres en espacios de representación y toma de decisiones y resolución de conflictos y participación equilibrada de las mujeres en las instancias de decisión creadas en los acuerdos.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dirty="0">
                <a:effectLst/>
                <a:latin typeface="Times New Roman" panose="02020603050405020304" pitchFamily="18" charset="0"/>
                <a:ea typeface="Calibri" panose="020F0502020204030204" pitchFamily="34" charset="0"/>
                <a:cs typeface="Times New Roman" panose="02020603050405020304" pitchFamily="18" charset="0"/>
              </a:rPr>
              <a:t>-Participaremos en todas las instancias de aplicación del Acuerdo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dirty="0">
                <a:effectLst/>
                <a:latin typeface="Times New Roman" panose="02020603050405020304" pitchFamily="18" charset="0"/>
                <a:ea typeface="Calibri" panose="020F0502020204030204" pitchFamily="34" charset="0"/>
                <a:cs typeface="Times New Roman" panose="02020603050405020304" pitchFamily="18" charset="0"/>
              </a:rPr>
              <a:t>-</a:t>
            </a:r>
            <a:r>
              <a:rPr lang="es-MX" b="1" dirty="0">
                <a:effectLst/>
                <a:latin typeface="Times New Roman" panose="02020603050405020304" pitchFamily="18" charset="0"/>
                <a:ea typeface="Calibri" panose="020F0502020204030204" pitchFamily="34" charset="0"/>
                <a:cs typeface="Times New Roman" panose="02020603050405020304" pitchFamily="18" charset="0"/>
              </a:rPr>
              <a:t>Acceso a verdad,  justicia,  reparación y garantías de no repetición</a:t>
            </a:r>
            <a:endParaRPr lang="es-MX"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dirty="0">
                <a:effectLst/>
                <a:latin typeface="Times New Roman" panose="02020603050405020304" pitchFamily="18" charset="0"/>
                <a:ea typeface="Calibri" panose="020F0502020204030204" pitchFamily="34" charset="0"/>
                <a:cs typeface="Times New Roman" panose="02020603050405020304" pitchFamily="18" charset="0"/>
              </a:rPr>
              <a:t>- Reconocimiento público, no estigmatización y difusión de la labor realizada por mujeres como sujetas políticas.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dirty="0">
                <a:effectLst/>
                <a:latin typeface="Times New Roman" panose="02020603050405020304" pitchFamily="18" charset="0"/>
                <a:ea typeface="Calibri" panose="020F0502020204030204" pitchFamily="34" charset="0"/>
                <a:cs typeface="Times New Roman" panose="02020603050405020304" pitchFamily="18" charset="0"/>
              </a:rPr>
              <a:t>-Gestión institucional para el fortalecimiento de las organizaciones de mujeres para su participación política y social. Sistemas de información desagregados.</a:t>
            </a:r>
          </a:p>
        </p:txBody>
      </p:sp>
    </p:spTree>
    <p:extLst>
      <p:ext uri="{BB962C8B-B14F-4D97-AF65-F5344CB8AC3E}">
        <p14:creationId xmlns:p14="http://schemas.microsoft.com/office/powerpoint/2010/main" val="423322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0F0-40AB-437F-9347-B0BD12051DBE}"/>
              </a:ext>
            </a:extLst>
          </p:cNvPr>
          <p:cNvSpPr>
            <a:spLocks noGrp="1"/>
          </p:cNvSpPr>
          <p:nvPr>
            <p:ph type="title"/>
          </p:nvPr>
        </p:nvSpPr>
        <p:spPr>
          <a:xfrm>
            <a:off x="1211942" y="365125"/>
            <a:ext cx="10141857" cy="600075"/>
          </a:xfrm>
        </p:spPr>
        <p:txBody>
          <a:bodyPr>
            <a:normAutofit/>
          </a:bodyPr>
          <a:lstStyle/>
          <a:p>
            <a:r>
              <a:rPr lang="es-CL" sz="2800" b="1" dirty="0"/>
              <a:t>ONU BALANCE 20 AÑOS/LENTO Y SALPICADO DE RETROCESOS</a:t>
            </a:r>
            <a:endParaRPr lang="es-MX" sz="2800" b="1" dirty="0"/>
          </a:p>
        </p:txBody>
      </p:sp>
      <p:sp>
        <p:nvSpPr>
          <p:cNvPr id="4" name="CuadroTexto 3">
            <a:extLst>
              <a:ext uri="{FF2B5EF4-FFF2-40B4-BE49-F238E27FC236}">
                <a16:creationId xmlns:a16="http://schemas.microsoft.com/office/drawing/2014/main" id="{A9653435-AF1D-4AB1-9399-7832CFFD9286}"/>
              </a:ext>
            </a:extLst>
          </p:cNvPr>
          <p:cNvSpPr txBox="1"/>
          <p:nvPr/>
        </p:nvSpPr>
        <p:spPr>
          <a:xfrm>
            <a:off x="355600" y="856343"/>
            <a:ext cx="11350170" cy="5878532"/>
          </a:xfrm>
          <a:prstGeom prst="rect">
            <a:avLst/>
          </a:prstGeom>
          <a:noFill/>
        </p:spPr>
        <p:txBody>
          <a:bodyPr wrap="square">
            <a:spAutoFit/>
          </a:bodyPr>
          <a:lstStyle/>
          <a:p>
            <a:pPr lvl="0">
              <a:spcAft>
                <a:spcPts val="800"/>
              </a:spcAft>
            </a:pPr>
            <a:endParaRPr lang="es-MX" sz="2400" dirty="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2400" dirty="0">
                <a:effectLst/>
                <a:ea typeface="Calibri" panose="020F0502020204030204" pitchFamily="34" charset="0"/>
                <a:cs typeface="Times New Roman" panose="02020603050405020304" pitchFamily="18" charset="0"/>
              </a:rPr>
              <a:t>Nueve resoluciones de apoyo del CSONU han tratado el tema de mujeres, paz y seguridad abordando violencia sexual como táctica de guerra hasta la necesidad de implementar medidas más firmes para la participación de las mujeres en los procesos de paz.</a:t>
            </a:r>
          </a:p>
          <a:p>
            <a:pPr marL="342900" lvl="0" indent="-342900">
              <a:spcAft>
                <a:spcPts val="800"/>
              </a:spcAft>
              <a:buFont typeface="Symbol" panose="05050102010706020507" pitchFamily="18" charset="2"/>
              <a:buChar char=""/>
            </a:pPr>
            <a:endParaRPr lang="es-MX" sz="2400" dirty="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2400" dirty="0">
                <a:effectLst/>
                <a:ea typeface="Calibri" panose="020F0502020204030204" pitchFamily="34" charset="0"/>
                <a:cs typeface="Times New Roman" panose="02020603050405020304" pitchFamily="18" charset="0"/>
              </a:rPr>
              <a:t>88 países  han aprobado sus propios planes nacionales para llevar estas resoluciones a la práctica</a:t>
            </a:r>
          </a:p>
          <a:p>
            <a:pPr marL="342900" lvl="0" indent="-342900">
              <a:spcAft>
                <a:spcPts val="800"/>
              </a:spcAft>
              <a:buFont typeface="Symbol" panose="05050102010706020507" pitchFamily="18" charset="2"/>
              <a:buChar char=""/>
            </a:pPr>
            <a:endParaRPr lang="es-MX" sz="2400" dirty="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2400" dirty="0">
                <a:effectLst/>
                <a:ea typeface="Calibri" panose="020F0502020204030204" pitchFamily="34" charset="0"/>
              </a:rPr>
              <a:t>AFGANISTÁN/LIBERIA/SOMALIA/DARFUR/INDIA/FILIPINAS</a:t>
            </a:r>
            <a:endParaRPr lang="es-MX" sz="2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MX" sz="2400" dirty="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s-MX" sz="2400" b="1" dirty="0">
                <a:effectLst/>
                <a:ea typeface="Calibri" panose="020F0502020204030204" pitchFamily="34" charset="0"/>
                <a:cs typeface="Times New Roman" panose="02020603050405020304" pitchFamily="18" charset="0"/>
              </a:rPr>
              <a:t>TRATADO ARMAS PEQUEÑAS </a:t>
            </a:r>
            <a:r>
              <a:rPr lang="es-MX" sz="2400" dirty="0">
                <a:effectLst/>
                <a:ea typeface="Calibri" panose="020F0502020204030204" pitchFamily="34" charset="0"/>
                <a:cs typeface="Times New Roman" panose="02020603050405020304" pitchFamily="18" charset="0"/>
              </a:rPr>
              <a:t>(2013) </a:t>
            </a:r>
            <a:r>
              <a:rPr lang="es-MX" sz="2400" dirty="0">
                <a:effectLst/>
                <a:latin typeface="Times New Roman" panose="02020603050405020304" pitchFamily="18" charset="0"/>
                <a:ea typeface="Calibri" panose="020F0502020204030204" pitchFamily="34" charset="0"/>
              </a:rPr>
              <a:t>exige que antes de aprobar cualquier venta signatarios tengan en cuenta el riesgo  utilización para violencia de género/ Más de 100 organizaciones de mujeres estuvieron en  Nueva York</a:t>
            </a:r>
            <a:endParaRPr lang="es-MX"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3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51"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5" name="Freeform: Shape 5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rot="16200000">
            <a:off x="-1398451" y="2056529"/>
            <a:ext cx="5961888" cy="2788920"/>
          </a:xfrm>
        </p:spPr>
        <p:txBody>
          <a:bodyPr anchor="ctr">
            <a:normAutofit/>
          </a:bodyPr>
          <a:lstStyle/>
          <a:p>
            <a:pPr marR="0" lvl="0" defTabSz="914400" rtl="0" eaLnBrk="1" fontAlgn="auto" latinLnBrk="0" hangingPunct="1">
              <a:spcBef>
                <a:spcPts val="1000"/>
              </a:spcBef>
              <a:spcAft>
                <a:spcPts val="800"/>
              </a:spcAft>
              <a:buClrTx/>
              <a:buSzTx/>
              <a:tabLst/>
              <a:defRPr/>
            </a:pPr>
            <a:br>
              <a:rPr kumimoji="0" lang="es-MX" sz="48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br>
            <a:br>
              <a:rPr lang="es-CL" sz="4800" b="1">
                <a:solidFill>
                  <a:schemeClr val="bg1"/>
                </a:solidFill>
              </a:rPr>
            </a:br>
            <a:endParaRPr lang="es-MX" sz="4800" b="1">
              <a:solidFill>
                <a:schemeClr val="bg1"/>
              </a:solidFill>
            </a:endParaRPr>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4071067" y="841246"/>
            <a:ext cx="7721789" cy="5675667"/>
          </a:xfrm>
        </p:spPr>
        <p:txBody>
          <a:bodyPr anchor="ctr">
            <a:normAutofit lnSpcReduction="10000"/>
          </a:bodyPr>
          <a:lstStyle/>
          <a:p>
            <a:pPr marL="0" indent="0" eaLnBrk="1" hangingPunct="1">
              <a:buNone/>
            </a:pPr>
            <a:r>
              <a:rPr lang="es-ES" altLang="es-CL" sz="1800" b="1" dirty="0">
                <a:solidFill>
                  <a:schemeClr val="tx2"/>
                </a:solidFill>
              </a:rPr>
              <a:t>CHILE DOS PLANES DE ACCIÓN (Agosto 2009/Marzo 2015)</a:t>
            </a:r>
          </a:p>
          <a:p>
            <a:pPr marL="0" indent="0">
              <a:buNone/>
            </a:pPr>
            <a:endParaRPr lang="es-ES" altLang="es-CL" sz="1800" dirty="0">
              <a:solidFill>
                <a:schemeClr val="tx2"/>
              </a:solidFill>
            </a:endParaRPr>
          </a:p>
          <a:p>
            <a:r>
              <a:rPr lang="es-ES" altLang="es-CL" sz="1800" dirty="0">
                <a:solidFill>
                  <a:schemeClr val="tx2"/>
                </a:solidFill>
              </a:rPr>
              <a:t>Estudio de experiencia internacionales y participación en Talleres Regionales (Guatemala y Argentina)</a:t>
            </a:r>
          </a:p>
          <a:p>
            <a:endParaRPr lang="es-ES" altLang="es-CL" sz="1800" dirty="0">
              <a:solidFill>
                <a:schemeClr val="tx2"/>
              </a:solidFill>
            </a:endParaRPr>
          </a:p>
          <a:p>
            <a:pPr eaLnBrk="1" hangingPunct="1"/>
            <a:r>
              <a:rPr lang="es-ES" altLang="es-CL" sz="1800" dirty="0">
                <a:solidFill>
                  <a:schemeClr val="tx2"/>
                </a:solidFill>
              </a:rPr>
              <a:t>Reunión con mujeres (funcionarias públicas) con experiencia en cooperación y Formación del Grupo del Área Defensa (Personal, Educación y Operaciones)/Taller con mujeres militares y policías desplegadas en OPAZ</a:t>
            </a:r>
          </a:p>
          <a:p>
            <a:pPr eaLnBrk="1" hangingPunct="1"/>
            <a:endParaRPr lang="es-ES" altLang="es-CL" sz="1800" dirty="0">
              <a:solidFill>
                <a:schemeClr val="tx2"/>
              </a:solidFill>
            </a:endParaRPr>
          </a:p>
          <a:p>
            <a:pPr eaLnBrk="1" hangingPunct="1"/>
            <a:r>
              <a:rPr lang="es-ES" altLang="es-CL" sz="1800" dirty="0">
                <a:solidFill>
                  <a:schemeClr val="tx2"/>
                </a:solidFill>
              </a:rPr>
              <a:t>Trabajo con actores de la sociedad civil (expertos/as en género) y  con organismos públicos, coordinado por SERNAM.</a:t>
            </a:r>
          </a:p>
          <a:p>
            <a:pPr eaLnBrk="1" hangingPunct="1"/>
            <a:endParaRPr lang="es-ES" altLang="es-CL" sz="1800" dirty="0">
              <a:solidFill>
                <a:schemeClr val="tx2"/>
              </a:solidFill>
            </a:endParaRPr>
          </a:p>
          <a:p>
            <a:pPr eaLnBrk="1" hangingPunct="1"/>
            <a:r>
              <a:rPr lang="es-ES" altLang="es-CL" sz="1800" dirty="0">
                <a:solidFill>
                  <a:schemeClr val="tx2"/>
                </a:solidFill>
              </a:rPr>
              <a:t>Presentación de un borrador para su discusión en un taller amplio (Argentina, Bolivia, Ecuador, España)</a:t>
            </a:r>
          </a:p>
          <a:p>
            <a:pPr eaLnBrk="1" hangingPunct="1"/>
            <a:endParaRPr lang="es-ES" altLang="es-CL" sz="1800" dirty="0">
              <a:solidFill>
                <a:schemeClr val="tx2"/>
              </a:solidFill>
            </a:endParaRPr>
          </a:p>
          <a:p>
            <a:pPr eaLnBrk="1" hangingPunct="1"/>
            <a:r>
              <a:rPr lang="es-MX" sz="1800" dirty="0">
                <a:solidFill>
                  <a:schemeClr val="tx2"/>
                </a:solidFill>
              </a:rPr>
              <a:t>Enfoque de derechos, de género, participativo de coordinación,  intersectoriales: MINDEF, MINREL, SERNAM, MINSAL, MINEDUC, MIDEPLAN  (Exposición de Pamela Villalobos en taller de CEPAL)</a:t>
            </a:r>
          </a:p>
        </p:txBody>
      </p:sp>
    </p:spTree>
    <p:extLst>
      <p:ext uri="{BB962C8B-B14F-4D97-AF65-F5344CB8AC3E}">
        <p14:creationId xmlns:p14="http://schemas.microsoft.com/office/powerpoint/2010/main" val="21677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51"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5" name="Freeform: Shape 5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rot="16200000">
            <a:off x="-1325880" y="1947672"/>
            <a:ext cx="5961888" cy="2788920"/>
          </a:xfrm>
        </p:spPr>
        <p:txBody>
          <a:bodyPr anchor="ctr">
            <a:normAutofit/>
          </a:bodyPr>
          <a:lstStyle/>
          <a:p>
            <a:pPr marR="0" lvl="0" defTabSz="914400" rtl="0" eaLnBrk="1" fontAlgn="auto" latinLnBrk="0" hangingPunct="1">
              <a:spcBef>
                <a:spcPts val="1000"/>
              </a:spcBef>
              <a:spcAft>
                <a:spcPts val="800"/>
              </a:spcAft>
              <a:buClrTx/>
              <a:buSzTx/>
              <a:tabLst/>
              <a:defRPr/>
            </a:pPr>
            <a:br>
              <a:rPr kumimoji="0" lang="es-MX" sz="48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br>
            <a:br>
              <a:rPr lang="es-CL" sz="4800" b="1">
                <a:solidFill>
                  <a:schemeClr val="bg1"/>
                </a:solidFill>
              </a:rPr>
            </a:br>
            <a:endParaRPr lang="es-MX" sz="4800" b="1">
              <a:solidFill>
                <a:schemeClr val="bg1"/>
              </a:solidFill>
            </a:endParaRPr>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4071068" y="841247"/>
            <a:ext cx="6877878" cy="5120640"/>
          </a:xfrm>
        </p:spPr>
        <p:txBody>
          <a:bodyPr anchor="ctr">
            <a:normAutofit/>
          </a:bodyPr>
          <a:lstStyle/>
          <a:p>
            <a:pPr>
              <a:spcAft>
                <a:spcPts val="800"/>
              </a:spcAft>
            </a:pPr>
            <a:r>
              <a:rPr lang="es-CL" sz="15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CHILE Y R/1325CSONU/Estudio de Nicole Jenne y Fiorella Ulloa</a:t>
            </a:r>
          </a:p>
          <a:p>
            <a:pPr>
              <a:spcAft>
                <a:spcPts val="800"/>
              </a:spcAft>
            </a:pPr>
            <a:r>
              <a:rPr lang="es-MX" sz="1500" b="1">
                <a:solidFill>
                  <a:schemeClr val="tx2"/>
                </a:solidFill>
                <a:effectLst/>
                <a:latin typeface="Calibri cuerpo"/>
                <a:ea typeface="Calibri" panose="020F0502020204030204" pitchFamily="34" charset="0"/>
              </a:rPr>
              <a:t>Los estereotipos de género, </a:t>
            </a:r>
            <a:r>
              <a:rPr lang="es-MX" sz="1500">
                <a:solidFill>
                  <a:schemeClr val="tx2"/>
                </a:solidFill>
                <a:effectLst/>
                <a:latin typeface="Calibri cuerpo"/>
                <a:ea typeface="Calibri" panose="020F0502020204030204" pitchFamily="34" charset="0"/>
              </a:rPr>
              <a:t>como el de que las mujeres son "naturalmente" más aptas para interactuar y cuidar de los grupos vulnerables, han facilitado su entrada en el ejército y en el mantenimiento de la paz en particular</a:t>
            </a:r>
            <a:endParaRPr lang="es-CL" sz="1500">
              <a:solidFill>
                <a:schemeClr val="tx2"/>
              </a:solidFill>
              <a:effectLst/>
              <a:latin typeface="Calibri cuerpo"/>
              <a:ea typeface="Calibri" panose="020F0502020204030204" pitchFamily="34" charset="0"/>
              <a:cs typeface="Times New Roman" panose="02020603050405020304" pitchFamily="18" charset="0"/>
            </a:endParaRPr>
          </a:p>
          <a:p>
            <a:pPr>
              <a:spcAft>
                <a:spcPts val="800"/>
              </a:spcAft>
            </a:pPr>
            <a:r>
              <a:rPr lang="es-CL" sz="1500" b="1">
                <a:solidFill>
                  <a:schemeClr val="tx2"/>
                </a:solidFill>
                <a:effectLst/>
                <a:latin typeface="Calibri cuerpo"/>
                <a:ea typeface="Calibri" panose="020F0502020204030204" pitchFamily="34" charset="0"/>
                <a:cs typeface="Times New Roman" panose="02020603050405020304" pitchFamily="18" charset="0"/>
              </a:rPr>
              <a:t>Discurso esencialista</a:t>
            </a:r>
            <a:r>
              <a:rPr lang="es-MX" sz="1500" b="1">
                <a:solidFill>
                  <a:schemeClr val="tx2"/>
                </a:solidFill>
                <a:effectLst/>
                <a:latin typeface="Calibri cuerpo"/>
                <a:ea typeface="Calibri" panose="020F0502020204030204" pitchFamily="34" charset="0"/>
              </a:rPr>
              <a:t> </a:t>
            </a:r>
            <a:r>
              <a:rPr lang="es-MX" sz="1500">
                <a:solidFill>
                  <a:schemeClr val="tx2"/>
                </a:solidFill>
                <a:effectLst/>
                <a:latin typeface="Calibri cuerpo"/>
                <a:ea typeface="Calibri" panose="020F0502020204030204" pitchFamily="34" charset="0"/>
              </a:rPr>
              <a:t>describe a las mujeres como enfáticas, comprensivas y no agresivas ofreció una solución fácil para la necesidad de mantener la paz </a:t>
            </a:r>
          </a:p>
          <a:p>
            <a:pPr>
              <a:spcAft>
                <a:spcPts val="800"/>
              </a:spcAft>
            </a:pPr>
            <a:r>
              <a:rPr lang="es-CL" sz="1500">
                <a:solidFill>
                  <a:schemeClr val="tx2"/>
                </a:solidFill>
                <a:effectLst/>
                <a:latin typeface="Calibri cuerpo"/>
                <a:ea typeface="Calibri" panose="020F0502020204030204" pitchFamily="34" charset="0"/>
                <a:cs typeface="Times New Roman" panose="02020603050405020304" pitchFamily="18" charset="0"/>
              </a:rPr>
              <a:t>Confunde las diferencias de género con las diferencias de sexo/ </a:t>
            </a:r>
            <a:r>
              <a:rPr lang="es-MX" sz="1500" b="1">
                <a:solidFill>
                  <a:schemeClr val="tx2"/>
                </a:solidFill>
                <a:effectLst/>
                <a:latin typeface="Calibri cuerpo"/>
                <a:ea typeface="Calibri" panose="020F0502020204030204" pitchFamily="34" charset="0"/>
              </a:rPr>
              <a:t>Si las mujeres son más comprensivas y pueden controlar mejor los sentimientos de agresión</a:t>
            </a:r>
          </a:p>
          <a:p>
            <a:pPr>
              <a:spcAft>
                <a:spcPts val="800"/>
              </a:spcAft>
            </a:pPr>
            <a:r>
              <a:rPr lang="es-MX" sz="1500" b="1">
                <a:solidFill>
                  <a:schemeClr val="tx2"/>
                </a:solidFill>
                <a:latin typeface="Calibri cuerpo"/>
                <a:ea typeface="Calibri" panose="020F0502020204030204" pitchFamily="34" charset="0"/>
              </a:rPr>
              <a:t>P</a:t>
            </a:r>
            <a:r>
              <a:rPr lang="es-MX" sz="1500" b="1">
                <a:solidFill>
                  <a:schemeClr val="tx2"/>
                </a:solidFill>
                <a:effectLst/>
                <a:latin typeface="Calibri cuerpo"/>
                <a:ea typeface="Calibri" panose="020F0502020204030204" pitchFamily="34" charset="0"/>
              </a:rPr>
              <a:t>romoción de equidad de género </a:t>
            </a:r>
            <a:r>
              <a:rPr lang="es-MX" sz="1500">
                <a:solidFill>
                  <a:schemeClr val="tx2"/>
                </a:solidFill>
                <a:effectLst/>
                <a:latin typeface="Calibri cuerpo"/>
                <a:ea typeface="Calibri" panose="020F0502020204030204" pitchFamily="34" charset="0"/>
              </a:rPr>
              <a:t>ha avanzado en integración de mujer a  Fuerzas Armadas chilenas. </a:t>
            </a:r>
            <a:r>
              <a:rPr lang="es-MX" sz="1500">
                <a:solidFill>
                  <a:schemeClr val="tx2"/>
                </a:solidFill>
                <a:latin typeface="Calibri cuerpo"/>
                <a:ea typeface="Calibri" panose="020F0502020204030204" pitchFamily="34" charset="0"/>
              </a:rPr>
              <a:t>M</a:t>
            </a:r>
            <a:r>
              <a:rPr lang="es-MX" sz="1500">
                <a:solidFill>
                  <a:schemeClr val="tx2"/>
                </a:solidFill>
                <a:effectLst/>
                <a:latin typeface="Calibri cuerpo"/>
                <a:ea typeface="Calibri" panose="020F0502020204030204" pitchFamily="34" charset="0"/>
              </a:rPr>
              <a:t>ujeres en uniforme son cada vez más percibidas como normales, </a:t>
            </a:r>
            <a:r>
              <a:rPr lang="es-MX" sz="1500">
                <a:solidFill>
                  <a:schemeClr val="tx2"/>
                </a:solidFill>
                <a:latin typeface="Calibri cuerpo"/>
                <a:ea typeface="Calibri" panose="020F0502020204030204" pitchFamily="34" charset="0"/>
              </a:rPr>
              <a:t>pero proceso </a:t>
            </a:r>
            <a:r>
              <a:rPr lang="es-MX" sz="1500">
                <a:solidFill>
                  <a:schemeClr val="tx2"/>
                </a:solidFill>
                <a:effectLst/>
                <a:latin typeface="Calibri cuerpo"/>
                <a:ea typeface="Calibri" panose="020F0502020204030204" pitchFamily="34" charset="0"/>
              </a:rPr>
              <a:t>lento. </a:t>
            </a:r>
          </a:p>
          <a:p>
            <a:pPr>
              <a:spcAft>
                <a:spcPts val="800"/>
              </a:spcAft>
            </a:pPr>
            <a:r>
              <a:rPr lang="es-MX" sz="1500">
                <a:solidFill>
                  <a:schemeClr val="tx2"/>
                </a:solidFill>
                <a:latin typeface="Calibri cuerpo"/>
                <a:ea typeface="Calibri" panose="020F0502020204030204" pitchFamily="34" charset="0"/>
                <a:cs typeface="Times New Roman" panose="02020603050405020304" pitchFamily="18" charset="0"/>
              </a:rPr>
              <a:t>Pocas evidencias de esfuerzos concertados para eliminar barreras a la participación en OPAZ a pesar de dos planes de acción.</a:t>
            </a:r>
          </a:p>
          <a:p>
            <a:pPr>
              <a:spcAft>
                <a:spcPts val="800"/>
              </a:spcAft>
            </a:pPr>
            <a:r>
              <a:rPr lang="es-CL" sz="1500">
                <a:solidFill>
                  <a:schemeClr val="tx2"/>
                </a:solidFill>
                <a:latin typeface="Calibri cuerpo"/>
                <a:ea typeface="Calibri" panose="020F0502020204030204" pitchFamily="34" charset="0"/>
                <a:cs typeface="Times New Roman" panose="02020603050405020304" pitchFamily="18" charset="0"/>
              </a:rPr>
              <a:t> (</a:t>
            </a:r>
            <a:r>
              <a:rPr lang="es-CL" sz="15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Mujeres pacificadoras: Resolución 1325 del Consejo de Seguridad de las Naciones Unidas</a:t>
            </a:r>
            <a:r>
              <a:rPr lang="es-MX" sz="150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s-CL" sz="15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y la persistencia de estereotipos de género en Fuerzas Armadas de Chile</a:t>
            </a:r>
            <a:r>
              <a:rPr lang="es-MX" sz="150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s-CL" sz="15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Nicole Jenne y Fiorella Ulloa)</a:t>
            </a:r>
            <a:endParaRPr lang="es-MX" sz="15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s-MX" sz="1500">
              <a:solidFill>
                <a:schemeClr val="tx2"/>
              </a:solidFill>
            </a:endParaRPr>
          </a:p>
        </p:txBody>
      </p:sp>
    </p:spTree>
    <p:extLst>
      <p:ext uri="{BB962C8B-B14F-4D97-AF65-F5344CB8AC3E}">
        <p14:creationId xmlns:p14="http://schemas.microsoft.com/office/powerpoint/2010/main" val="1866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52"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6" name="Freeform: Shape 5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A64B3B67-BA81-41E3-A4F0-964A1433574D}"/>
              </a:ext>
            </a:extLst>
          </p:cNvPr>
          <p:cNvSpPr>
            <a:spLocks noGrp="1"/>
          </p:cNvSpPr>
          <p:nvPr>
            <p:ph type="title"/>
          </p:nvPr>
        </p:nvSpPr>
        <p:spPr>
          <a:xfrm rot="16200000">
            <a:off x="-1325880" y="1947672"/>
            <a:ext cx="5961888" cy="2788920"/>
          </a:xfrm>
        </p:spPr>
        <p:txBody>
          <a:bodyPr anchor="ctr">
            <a:normAutofit/>
          </a:bodyPr>
          <a:lstStyle/>
          <a:p>
            <a:r>
              <a:rPr lang="es-CL" sz="3700" b="1">
                <a:solidFill>
                  <a:schemeClr val="bg1"/>
                </a:solidFill>
              </a:rPr>
              <a:t>RECONOCER PRECEDENTES/MOVIMIENTO DE MUJERES</a:t>
            </a:r>
            <a:endParaRPr lang="es-MX" sz="3700" b="1">
              <a:solidFill>
                <a:schemeClr val="bg1"/>
              </a:solidFill>
            </a:endParaRPr>
          </a:p>
        </p:txBody>
      </p:sp>
      <p:sp>
        <p:nvSpPr>
          <p:cNvPr id="64" name="Rectangle 63">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0C84C5D-0D55-4865-BD4A-DC5FD21E0E71}"/>
              </a:ext>
            </a:extLst>
          </p:cNvPr>
          <p:cNvSpPr>
            <a:spLocks noGrp="1"/>
          </p:cNvSpPr>
          <p:nvPr>
            <p:ph idx="1"/>
          </p:nvPr>
        </p:nvSpPr>
        <p:spPr>
          <a:xfrm>
            <a:off x="4946458" y="464457"/>
            <a:ext cx="5707224" cy="5738655"/>
          </a:xfrm>
        </p:spPr>
        <p:txBody>
          <a:bodyPr anchor="ctr">
            <a:normAutofit/>
          </a:bodyPr>
          <a:lstStyle/>
          <a:p>
            <a:pPr marL="0" indent="0">
              <a:buNone/>
            </a:pPr>
            <a:r>
              <a:rPr lang="es-MX" sz="1800" dirty="0">
                <a:solidFill>
                  <a:schemeClr val="tx2"/>
                </a:solidFill>
                <a:effectLst/>
                <a:latin typeface="Calibri cuerpo"/>
                <a:ea typeface="Calibri" panose="020F0502020204030204" pitchFamily="34" charset="0"/>
                <a:cs typeface="Calibri" panose="020F0502020204030204" pitchFamily="34" charset="0"/>
              </a:rPr>
              <a:t>1. Alianza Internacional de Mujeres por el Sufragio /CONGRESO /llama a </a:t>
            </a:r>
            <a:r>
              <a:rPr lang="es-MX" sz="1800" b="1" dirty="0">
                <a:solidFill>
                  <a:schemeClr val="tx2"/>
                </a:solidFill>
                <a:effectLst/>
                <a:latin typeface="Calibri cuerpo"/>
                <a:ea typeface="Calibri" panose="020F0502020204030204" pitchFamily="34" charset="0"/>
                <a:cs typeface="Calibri" panose="020F0502020204030204" pitchFamily="34" charset="0"/>
              </a:rPr>
              <a:t>la Conciliación y Arbitraje</a:t>
            </a:r>
            <a:r>
              <a:rPr lang="es-MX" sz="1800" dirty="0">
                <a:solidFill>
                  <a:schemeClr val="tx2"/>
                </a:solidFill>
                <a:effectLst/>
                <a:latin typeface="Calibri cuerpo"/>
                <a:ea typeface="Calibri" panose="020F0502020204030204" pitchFamily="34" charset="0"/>
                <a:cs typeface="Calibri" panose="020F0502020204030204" pitchFamily="34" charset="0"/>
              </a:rPr>
              <a:t> a nombre de 12 millones de mujeres de 26 países/</a:t>
            </a:r>
            <a:r>
              <a:rPr kumimoji="0" lang="es-MX" sz="1800" b="0" i="0" u="none" strike="noStrike" kern="1200" cap="none" spc="0" normalizeH="0" baseline="0" noProof="0" dirty="0">
                <a:ln>
                  <a:noFill/>
                </a:ln>
                <a:solidFill>
                  <a:schemeClr val="tx2"/>
                </a:solidFill>
                <a:effectLst/>
                <a:uLnTx/>
                <a:uFillTx/>
                <a:latin typeface="Calibri cuerpo"/>
                <a:ea typeface="Calibri" panose="020F0502020204030204" pitchFamily="34" charset="0"/>
                <a:cs typeface="Calibri" panose="020F0502020204030204" pitchFamily="34" charset="0"/>
              </a:rPr>
              <a:t>Congreso Internacional de Mujeres </a:t>
            </a:r>
            <a:r>
              <a:rPr lang="es-MX" sz="1800" dirty="0">
                <a:solidFill>
                  <a:schemeClr val="tx2"/>
                </a:solidFill>
                <a:latin typeface="Calibri cuerpo"/>
                <a:ea typeface="Calibri" panose="020F0502020204030204" pitchFamily="34" charset="0"/>
                <a:cs typeface="Calibri" panose="020F0502020204030204" pitchFamily="34" charset="0"/>
              </a:rPr>
              <a:t>(</a:t>
            </a:r>
            <a:r>
              <a:rPr kumimoji="0" lang="es-MX" sz="1800" b="0" i="0" u="none" strike="noStrike" kern="1200" cap="none" spc="0" normalizeH="0" baseline="0" noProof="0" dirty="0">
                <a:ln>
                  <a:noFill/>
                </a:ln>
                <a:solidFill>
                  <a:schemeClr val="tx2"/>
                </a:solidFill>
                <a:effectLst/>
                <a:uLnTx/>
                <a:uFillTx/>
                <a:latin typeface="Calibri cuerpo"/>
                <a:ea typeface="Calibri" panose="020F0502020204030204" pitchFamily="34" charset="0"/>
                <a:cs typeface="Calibri" panose="020F0502020204030204" pitchFamily="34" charset="0"/>
              </a:rPr>
              <a:t>La Haya/1915</a:t>
            </a:r>
            <a:r>
              <a:rPr lang="es-MX" sz="1800" dirty="0">
                <a:solidFill>
                  <a:schemeClr val="tx2"/>
                </a:solidFill>
                <a:latin typeface="Calibri cuerpo"/>
                <a:ea typeface="Calibri" panose="020F0502020204030204" pitchFamily="34" charset="0"/>
                <a:cs typeface="Calibri" panose="020F0502020204030204" pitchFamily="34" charset="0"/>
              </a:rPr>
              <a:t>) </a:t>
            </a:r>
          </a:p>
          <a:p>
            <a:pPr marL="0" indent="0">
              <a:buNone/>
            </a:pPr>
            <a:endParaRPr lang="es-MX" sz="1800" dirty="0">
              <a:solidFill>
                <a:schemeClr val="tx2"/>
              </a:solidFill>
              <a:latin typeface="Calibri cuerpo"/>
              <a:ea typeface="Calibri" panose="020F0502020204030204" pitchFamily="34" charset="0"/>
              <a:cs typeface="Calibri" panose="020F0502020204030204" pitchFamily="34" charset="0"/>
            </a:endParaRPr>
          </a:p>
          <a:p>
            <a:pPr marL="0" indent="0">
              <a:buNone/>
            </a:pPr>
            <a:r>
              <a:rPr lang="es-MX" sz="1800" dirty="0">
                <a:solidFill>
                  <a:schemeClr val="tx2"/>
                </a:solidFill>
                <a:latin typeface="Calibri cuerpo"/>
                <a:ea typeface="Calibri" panose="020F0502020204030204" pitchFamily="34" charset="0"/>
                <a:cs typeface="Calibri" panose="020F0502020204030204" pitchFamily="34" charset="0"/>
              </a:rPr>
              <a:t> “</a:t>
            </a:r>
            <a:r>
              <a:rPr lang="es-MX" sz="1800" dirty="0">
                <a:solidFill>
                  <a:schemeClr val="tx2"/>
                </a:solidFill>
                <a:effectLst/>
                <a:latin typeface="Calibri cuerpo"/>
                <a:ea typeface="Calibri" panose="020F0502020204030204" pitchFamily="34" charset="0"/>
                <a:cs typeface="Calibri" panose="020F0502020204030204" pitchFamily="34" charset="0"/>
              </a:rPr>
              <a:t>Nosotras, las mujeres reunidas en este congreso internacional protestamos contra la locura y el horror de la guerra, que lleva consigo un sacrificio irresponsable de la vida humana y la destrucción de tantas cosas que la humanidad ha tardado siglos en construir (Resolución 1)… y protestamos contra las odiosas agresiones de que son objeto las mujeres en tiempo de guerra, especialmente contra la violación, presente en toda guerra” (Carmen Magallón/Centro de Investigaciones sobre Cultura y Paz Zaragoza)</a:t>
            </a:r>
          </a:p>
          <a:p>
            <a:pPr marL="0" indent="0">
              <a:buNone/>
            </a:pPr>
            <a:endParaRPr lang="es-MX" sz="1800" dirty="0">
              <a:solidFill>
                <a:schemeClr val="tx2"/>
              </a:solidFill>
              <a:effectLst/>
              <a:latin typeface="Calibri cuerpo"/>
              <a:ea typeface="Calibri" panose="020F0502020204030204" pitchFamily="34" charset="0"/>
              <a:cs typeface="Calibri" panose="020F0502020204030204" pitchFamily="34" charset="0"/>
            </a:endParaRPr>
          </a:p>
          <a:p>
            <a:pPr marL="0" indent="0">
              <a:buNone/>
            </a:pPr>
            <a:r>
              <a:rPr lang="es-MX" sz="1800" b="1" dirty="0">
                <a:solidFill>
                  <a:schemeClr val="tx2"/>
                </a:solidFill>
                <a:latin typeface="Calibri cuerpo"/>
                <a:cs typeface="Calibri" panose="020F0502020204030204" pitchFamily="34" charset="0"/>
              </a:rPr>
              <a:t>2. Contribución del Multilateralismo</a:t>
            </a:r>
            <a:r>
              <a:rPr lang="es-MX" sz="1800" dirty="0">
                <a:solidFill>
                  <a:schemeClr val="tx2"/>
                </a:solidFill>
                <a:latin typeface="Calibri cuerpo"/>
                <a:cs typeface="Calibri" panose="020F0502020204030204" pitchFamily="34" charset="0"/>
              </a:rPr>
              <a:t>; CEDAW, CUARTA CONFERENCIA DE LA MUJER Y PLAN DE ACCIÓN DE BEIJING, ESTATUTO DE ROMA (2002, Reconoce que conflictos armados tienen impacto diferenciado…)</a:t>
            </a:r>
          </a:p>
          <a:p>
            <a:endParaRPr lang="es-MX" sz="1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89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76"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80"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4" name="Freeform: Shape 8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Freeform: Shape 8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Freeform: Shape 8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Freeform: Shape 8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Freeform: Shape 8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Freeform: Shape 8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Freeform: Shape 8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670F0BA-61AC-444A-8C78-A646082F7574}"/>
              </a:ext>
            </a:extLst>
          </p:cNvPr>
          <p:cNvSpPr>
            <a:spLocks noGrp="1"/>
          </p:cNvSpPr>
          <p:nvPr>
            <p:ph type="title"/>
          </p:nvPr>
        </p:nvSpPr>
        <p:spPr>
          <a:xfrm>
            <a:off x="1102407" y="598259"/>
            <a:ext cx="10071561" cy="1001884"/>
          </a:xfrm>
        </p:spPr>
        <p:txBody>
          <a:bodyPr anchor="b">
            <a:normAutofit/>
          </a:bodyPr>
          <a:lstStyle/>
          <a:p>
            <a:pPr algn="ctr"/>
            <a:r>
              <a:rPr lang="es-CL" sz="3200" b="1" dirty="0">
                <a:solidFill>
                  <a:schemeClr val="bg1"/>
                </a:solidFill>
              </a:rPr>
              <a:t>PAZ Y SEGURIDAD: ENFOQUE FEMINISTA</a:t>
            </a:r>
            <a:endParaRPr lang="es-MX" sz="3200" b="1" dirty="0">
              <a:solidFill>
                <a:schemeClr val="bg1"/>
              </a:solidFill>
            </a:endParaRPr>
          </a:p>
        </p:txBody>
      </p:sp>
      <p:sp>
        <p:nvSpPr>
          <p:cNvPr id="107" name="Marcador de contenido 2">
            <a:extLst>
              <a:ext uri="{FF2B5EF4-FFF2-40B4-BE49-F238E27FC236}">
                <a16:creationId xmlns:a16="http://schemas.microsoft.com/office/drawing/2014/main" id="{007EF743-BDC6-4F9C-B16D-347C7A2DAE6C}"/>
              </a:ext>
            </a:extLst>
          </p:cNvPr>
          <p:cNvSpPr>
            <a:spLocks noGrp="1"/>
          </p:cNvSpPr>
          <p:nvPr>
            <p:ph idx="1"/>
          </p:nvPr>
        </p:nvSpPr>
        <p:spPr>
          <a:xfrm>
            <a:off x="834571" y="1480458"/>
            <a:ext cx="10339397" cy="4569410"/>
          </a:xfrm>
        </p:spPr>
        <p:txBody>
          <a:bodyPr anchor="t">
            <a:normAutofit/>
          </a:bodyPr>
          <a:lstStyle/>
          <a:p>
            <a:pPr>
              <a:spcBef>
                <a:spcPts val="200"/>
              </a:spcBef>
              <a:spcAft>
                <a:spcPts val="200"/>
              </a:spcAft>
            </a:pPr>
            <a:endParaRPr lang="es-ES_tradnl" sz="2400" b="1" dirty="0">
              <a:solidFill>
                <a:schemeClr val="bg1"/>
              </a:solidFill>
              <a:effectLst/>
              <a:ea typeface="ヒラギノ角ゴ Pro W3"/>
              <a:cs typeface="Times New Roman" panose="02020603050405020304" pitchFamily="18" charset="0"/>
            </a:endParaRPr>
          </a:p>
          <a:p>
            <a:pPr>
              <a:spcBef>
                <a:spcPts val="200"/>
              </a:spcBef>
              <a:spcAft>
                <a:spcPts val="200"/>
              </a:spcAft>
            </a:pPr>
            <a:r>
              <a:rPr lang="es-ES_tradnl" b="1" dirty="0">
                <a:solidFill>
                  <a:schemeClr val="bg1"/>
                </a:solidFill>
                <a:ea typeface="ヒラギノ角ゴ Pro W3"/>
                <a:cs typeface="Times New Roman" panose="02020603050405020304" pitchFamily="18" charset="0"/>
              </a:rPr>
              <a:t>R</a:t>
            </a:r>
            <a:r>
              <a:rPr lang="es-ES_tradnl" b="1" dirty="0">
                <a:solidFill>
                  <a:schemeClr val="bg1"/>
                </a:solidFill>
                <a:effectLst/>
                <a:ea typeface="ヒラギノ角ゴ Pro W3"/>
                <a:cs typeface="Times New Roman" panose="02020603050405020304" pitchFamily="18" charset="0"/>
              </a:rPr>
              <a:t>égimen de igualdad de género global </a:t>
            </a:r>
            <a:r>
              <a:rPr lang="es-ES_tradnl" sz="1800" dirty="0">
                <a:solidFill>
                  <a:schemeClr val="bg1"/>
                </a:solidFill>
                <a:effectLst/>
                <a:ea typeface="ヒラギノ角ゴ Pro W3"/>
                <a:cs typeface="Times New Roman" panose="02020603050405020304" pitchFamily="18" charset="0"/>
              </a:rPr>
              <a:t>en el que se identifican </a:t>
            </a:r>
            <a:r>
              <a:rPr lang="es-ES_tradnl" sz="1800" b="1" dirty="0">
                <a:solidFill>
                  <a:schemeClr val="bg1"/>
                </a:solidFill>
                <a:effectLst/>
                <a:ea typeface="ヒラギノ角ゴ Pro W3"/>
                <a:cs typeface="Times New Roman" panose="02020603050405020304" pitchFamily="18" charset="0"/>
              </a:rPr>
              <a:t>normas, principios, instrumentos jurídicos y mecanismos de cumplimiento</a:t>
            </a:r>
            <a:r>
              <a:rPr lang="es-ES_tradnl" sz="1800" dirty="0">
                <a:solidFill>
                  <a:schemeClr val="bg1"/>
                </a:solidFill>
                <a:effectLst/>
                <a:ea typeface="ヒラギノ角ゴ Pro W3"/>
                <a:cs typeface="Times New Roman" panose="02020603050405020304" pitchFamily="18" charset="0"/>
              </a:rPr>
              <a:t>/ </a:t>
            </a:r>
            <a:r>
              <a:rPr lang="es-ES_tradnl" sz="1800" dirty="0">
                <a:solidFill>
                  <a:schemeClr val="bg1"/>
                </a:solidFill>
                <a:ea typeface="ヒラギノ角ゴ Pro W3"/>
                <a:cs typeface="Times New Roman" panose="02020603050405020304" pitchFamily="18" charset="0"/>
              </a:rPr>
              <a:t>C</a:t>
            </a:r>
            <a:r>
              <a:rPr lang="es-ES_tradnl" sz="1800" dirty="0">
                <a:solidFill>
                  <a:schemeClr val="bg1"/>
                </a:solidFill>
                <a:effectLst/>
                <a:ea typeface="ヒラギノ角ゴ Pro W3"/>
                <a:cs typeface="Times New Roman" panose="02020603050405020304" pitchFamily="18" charset="0"/>
              </a:rPr>
              <a:t>omunidades epistémicas de mujeres que actúan junto a organizaciones multilaterales y que han sido fundamentales en la elaboración de las normas en materia de igualdad de género</a:t>
            </a:r>
            <a:r>
              <a:rPr lang="es-ES_tradnl" sz="1800" dirty="0">
                <a:solidFill>
                  <a:schemeClr val="bg1"/>
                </a:solidFill>
                <a:ea typeface="ヒラギノ角ゴ Pro W3"/>
                <a:cs typeface="Times New Roman" panose="02020603050405020304" pitchFamily="18" charset="0"/>
              </a:rPr>
              <a:t> (</a:t>
            </a:r>
            <a:r>
              <a:rPr lang="es-ES_tradnl" sz="1800" dirty="0">
                <a:solidFill>
                  <a:schemeClr val="bg1"/>
                </a:solidFill>
                <a:effectLst/>
                <a:ea typeface="ヒラギノ角ゴ Pro W3"/>
                <a:cs typeface="Times New Roman" panose="02020603050405020304" pitchFamily="18" charset="0"/>
              </a:rPr>
              <a:t>Ann </a:t>
            </a:r>
            <a:r>
              <a:rPr lang="es-ES_tradnl" sz="1800" dirty="0" err="1">
                <a:solidFill>
                  <a:schemeClr val="bg1"/>
                </a:solidFill>
                <a:effectLst/>
                <a:ea typeface="ヒラギノ角ゴ Pro W3"/>
                <a:cs typeface="Times New Roman" panose="02020603050405020304" pitchFamily="18" charset="0"/>
              </a:rPr>
              <a:t>Tickner</a:t>
            </a:r>
            <a:r>
              <a:rPr lang="es-ES_tradnl" sz="1800" dirty="0">
                <a:solidFill>
                  <a:schemeClr val="bg1"/>
                </a:solidFill>
                <a:ea typeface="ヒラギノ角ゴ Pro W3"/>
                <a:cs typeface="Times New Roman" panose="02020603050405020304" pitchFamily="18" charset="0"/>
              </a:rPr>
              <a:t>)</a:t>
            </a:r>
            <a:endParaRPr lang="es-ES_tradnl" sz="1800" dirty="0">
              <a:solidFill>
                <a:schemeClr val="bg1"/>
              </a:solidFill>
              <a:effectLst/>
              <a:ea typeface="ヒラギノ角ゴ Pro W3"/>
              <a:cs typeface="Times New Roman" panose="02020603050405020304" pitchFamily="18" charset="0"/>
            </a:endParaRPr>
          </a:p>
          <a:p>
            <a:pPr>
              <a:spcBef>
                <a:spcPts val="200"/>
              </a:spcBef>
              <a:spcAft>
                <a:spcPts val="200"/>
              </a:spcAft>
            </a:pPr>
            <a:endParaRPr lang="es-MX" sz="1800" dirty="0">
              <a:solidFill>
                <a:schemeClr val="bg1"/>
              </a:solidFill>
              <a:effectLst/>
              <a:ea typeface="Calibri" panose="020F0502020204030204" pitchFamily="34" charset="0"/>
              <a:cs typeface="Times New Roman" panose="02020603050405020304" pitchFamily="18" charset="0"/>
            </a:endParaRPr>
          </a:p>
          <a:p>
            <a:pPr>
              <a:spcBef>
                <a:spcPts val="200"/>
              </a:spcBef>
              <a:spcAft>
                <a:spcPts val="10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dirty="0">
                <a:solidFill>
                  <a:schemeClr val="bg1"/>
                </a:solidFill>
                <a:effectLst/>
                <a:ea typeface="ヒラギノ角ゴ Pro W3"/>
                <a:cs typeface="Times New Roman" panose="02020603050405020304" pitchFamily="18" charset="0"/>
              </a:rPr>
              <a:t> </a:t>
            </a:r>
            <a:r>
              <a:rPr lang="es-ES_tradnl" sz="1800" dirty="0">
                <a:solidFill>
                  <a:schemeClr val="bg1"/>
                </a:solidFill>
                <a:ea typeface="ヒラギノ角ゴ Pro W3"/>
                <a:cs typeface="Times New Roman" panose="02020603050405020304" pitchFamily="18" charset="0"/>
              </a:rPr>
              <a:t>E</a:t>
            </a:r>
            <a:r>
              <a:rPr lang="es-ES_tradnl" sz="1800" dirty="0">
                <a:solidFill>
                  <a:schemeClr val="bg1"/>
                </a:solidFill>
                <a:effectLst/>
                <a:ea typeface="ヒラギノ角ゴ Pro W3"/>
                <a:cs typeface="Times New Roman" panose="02020603050405020304" pitchFamily="18" charset="0"/>
              </a:rPr>
              <a:t>nfoque feministas</a:t>
            </a:r>
            <a:r>
              <a:rPr lang="es-ES_tradnl" sz="1800" dirty="0">
                <a:solidFill>
                  <a:schemeClr val="bg1"/>
                </a:solidFill>
                <a:ea typeface="ヒラギノ角ゴ Pro W3"/>
                <a:cs typeface="Times New Roman" panose="02020603050405020304" pitchFamily="18" charset="0"/>
              </a:rPr>
              <a:t> </a:t>
            </a:r>
            <a:r>
              <a:rPr lang="es-ES_tradnl" sz="1800" dirty="0">
                <a:solidFill>
                  <a:schemeClr val="bg1"/>
                </a:solidFill>
                <a:effectLst/>
                <a:ea typeface="ヒラギノ角ゴ Pro W3"/>
                <a:cs typeface="Times New Roman" panose="02020603050405020304" pitchFamily="18" charset="0"/>
              </a:rPr>
              <a:t>diversifican campo de estudio de RRII, incorporando el género en estudios de economía, derechos humanos, gobernabilidad democrática y seguridad internacional </a:t>
            </a:r>
            <a:r>
              <a:rPr lang="es-ES_tradnl" sz="1800" b="1" dirty="0">
                <a:solidFill>
                  <a:schemeClr val="bg1"/>
                </a:solidFill>
                <a:effectLst/>
                <a:ea typeface="ヒラギノ角ゴ Pro W3"/>
                <a:cs typeface="Times New Roman" panose="02020603050405020304" pitchFamily="18" charset="0"/>
              </a:rPr>
              <a:t>EJEMPLO Política Redistributiva/de Reconocimiento/ de Representación</a:t>
            </a:r>
          </a:p>
          <a:p>
            <a:pPr>
              <a:spcBef>
                <a:spcPts val="200"/>
              </a:spcBef>
              <a:spcAft>
                <a:spcPts val="10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b="1" dirty="0">
                <a:solidFill>
                  <a:schemeClr val="bg1"/>
                </a:solidFill>
                <a:ea typeface="ヒラギノ角ゴ Pro W3"/>
                <a:cs typeface="Times New Roman" panose="02020603050405020304" pitchFamily="18" charset="0"/>
              </a:rPr>
              <a:t>R</a:t>
            </a:r>
            <a:r>
              <a:rPr lang="es-ES_tradnl" sz="1800" b="1" dirty="0">
                <a:solidFill>
                  <a:schemeClr val="bg1"/>
                </a:solidFill>
                <a:effectLst/>
                <a:ea typeface="ヒラギノ角ゴ Pro W3"/>
                <a:cs typeface="Times New Roman" panose="02020603050405020304" pitchFamily="18" charset="0"/>
              </a:rPr>
              <a:t>epensar  la Resolución de Conflictos, Procesos de Paz y Procesos de Reconstrucción </a:t>
            </a:r>
            <a:r>
              <a:rPr lang="es-ES_tradnl" sz="1800" dirty="0">
                <a:solidFill>
                  <a:schemeClr val="bg1"/>
                </a:solidFill>
                <a:effectLst/>
                <a:ea typeface="ヒラギノ角ゴ Pro W3"/>
                <a:cs typeface="Times New Roman" panose="02020603050405020304" pitchFamily="18" charset="0"/>
              </a:rPr>
              <a:t>con perspectiva de género implica incorporar la experiencia acumulada a lo largo de los siglos por la </a:t>
            </a:r>
            <a:r>
              <a:rPr lang="es-ES_tradnl" sz="1800" b="1" dirty="0">
                <a:solidFill>
                  <a:schemeClr val="bg1"/>
                </a:solidFill>
                <a:effectLst/>
                <a:ea typeface="ヒラギノ角ゴ Pro W3"/>
                <a:cs typeface="Times New Roman" panose="02020603050405020304" pitchFamily="18" charset="0"/>
              </a:rPr>
              <a:t>cultura de las mujeres en la tarea de alimentar, criar y curar a los seres humanos, en entornos sociales y materiales específicos</a:t>
            </a:r>
            <a:r>
              <a:rPr lang="es-ES_tradnl" sz="1800" dirty="0">
                <a:solidFill>
                  <a:schemeClr val="bg1"/>
                </a:solidFill>
                <a:effectLst/>
                <a:ea typeface="ヒラギノ角ゴ Pro W3"/>
                <a:cs typeface="Times New Roman" panose="02020603050405020304" pitchFamily="18" charset="0"/>
              </a:rPr>
              <a:t>. De allí, que permitir que las mujeres sean escuchadas puede aportar distintas miradas y múltiples iniciativas que coadyuven a la búsqueda de soluciones.</a:t>
            </a:r>
            <a:r>
              <a:rPr lang="es-MX" sz="1800" dirty="0">
                <a:solidFill>
                  <a:schemeClr val="bg1"/>
                </a:solidFill>
                <a:ea typeface="ヒラギノ角ゴ Pro W3"/>
                <a:cs typeface="Times New Roman" panose="02020603050405020304" pitchFamily="18" charset="0"/>
              </a:rPr>
              <a:t> (</a:t>
            </a:r>
            <a:r>
              <a:rPr lang="es-CL" sz="1800" dirty="0" err="1">
                <a:solidFill>
                  <a:schemeClr val="bg1"/>
                </a:solidFill>
                <a:effectLst/>
                <a:ea typeface="Calibri" panose="020F0502020204030204" pitchFamily="34" charset="0"/>
                <a:cs typeface="Times New Roman" panose="02020603050405020304" pitchFamily="18" charset="0"/>
              </a:rPr>
              <a:t>Ramsbothan</a:t>
            </a:r>
            <a:r>
              <a:rPr lang="es-CL" sz="1800" dirty="0">
                <a:solidFill>
                  <a:schemeClr val="bg1"/>
                </a:solidFill>
                <a:effectLst/>
                <a:ea typeface="Calibri" panose="020F0502020204030204" pitchFamily="34" charset="0"/>
                <a:cs typeface="Times New Roman" panose="02020603050405020304" pitchFamily="18" charset="0"/>
              </a:rPr>
              <a:t> Oliver, Tom </a:t>
            </a:r>
            <a:r>
              <a:rPr lang="es-CL" sz="1800" dirty="0" err="1">
                <a:solidFill>
                  <a:schemeClr val="bg1"/>
                </a:solidFill>
                <a:effectLst/>
                <a:ea typeface="Calibri" panose="020F0502020204030204" pitchFamily="34" charset="0"/>
                <a:cs typeface="Times New Roman" panose="02020603050405020304" pitchFamily="18" charset="0"/>
              </a:rPr>
              <a:t>Woodhouse</a:t>
            </a:r>
            <a:r>
              <a:rPr lang="es-CL" sz="1800" dirty="0">
                <a:solidFill>
                  <a:schemeClr val="bg1"/>
                </a:solidFill>
                <a:effectLst/>
                <a:ea typeface="Calibri" panose="020F0502020204030204" pitchFamily="34" charset="0"/>
                <a:cs typeface="Times New Roman" panose="02020603050405020304" pitchFamily="18" charset="0"/>
              </a:rPr>
              <a:t> y Hugh </a:t>
            </a:r>
            <a:r>
              <a:rPr lang="es-CL" sz="1800" dirty="0" err="1">
                <a:solidFill>
                  <a:schemeClr val="bg1"/>
                </a:solidFill>
                <a:effectLst/>
                <a:ea typeface="Calibri" panose="020F0502020204030204" pitchFamily="34" charset="0"/>
                <a:cs typeface="Times New Roman" panose="02020603050405020304" pitchFamily="18" charset="0"/>
              </a:rPr>
              <a:t>Miall</a:t>
            </a:r>
            <a:r>
              <a:rPr lang="es-CL" sz="1800" dirty="0">
                <a:solidFill>
                  <a:schemeClr val="bg1"/>
                </a:solidFill>
                <a:effectLst/>
                <a:ea typeface="Calibri" panose="020F0502020204030204" pitchFamily="34" charset="0"/>
                <a:cs typeface="Times New Roman" panose="02020603050405020304" pitchFamily="18" charset="0"/>
              </a:rPr>
              <a:t>, Resolución de Conflictos, </a:t>
            </a:r>
            <a:r>
              <a:rPr lang="es-CL" sz="1800" dirty="0" err="1">
                <a:solidFill>
                  <a:schemeClr val="bg1"/>
                </a:solidFill>
                <a:effectLst/>
                <a:ea typeface="Calibri" panose="020F0502020204030204" pitchFamily="34" charset="0"/>
                <a:cs typeface="Times New Roman" panose="02020603050405020304" pitchFamily="18" charset="0"/>
              </a:rPr>
              <a:t>Institut</a:t>
            </a:r>
            <a:r>
              <a:rPr lang="es-CL" sz="1800" dirty="0">
                <a:solidFill>
                  <a:schemeClr val="bg1"/>
                </a:solidFill>
                <a:effectLst/>
                <a:ea typeface="Calibri" panose="020F0502020204030204" pitchFamily="34" charset="0"/>
                <a:cs typeface="Times New Roman" panose="02020603050405020304" pitchFamily="18" charset="0"/>
              </a:rPr>
              <a:t> Catalá Internacional. Ediciones Barcelona, 2011).</a:t>
            </a:r>
            <a:endParaRPr lang="es-MX"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2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92"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3" name="Freeform: Shape 6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BE1945E9-6FE1-41B7-8E1C-B17853BB8B89}"/>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kumimoji="0" lang="en-US" sz="4800" b="1" i="0" u="none" strike="noStrike" kern="1200" cap="none" spc="0" normalizeH="0" baseline="0" noProof="0">
                <a:ln>
                  <a:noFill/>
                </a:ln>
                <a:solidFill>
                  <a:schemeClr val="bg1"/>
                </a:solidFill>
                <a:effectLst/>
                <a:uLnTx/>
                <a:uFillTx/>
                <a:latin typeface="+mj-lt"/>
                <a:ea typeface="+mj-ea"/>
                <a:cs typeface="+mj-cs"/>
              </a:rPr>
              <a:t>QUÉ ES LA PAZ Y LA SEGURIDAD PARA LAS MUJERES</a:t>
            </a:r>
            <a:endParaRPr lang="en-US" sz="4800" b="1" kern="1200">
              <a:solidFill>
                <a:schemeClr val="bg1"/>
              </a:solidFill>
              <a:latin typeface="+mj-lt"/>
              <a:ea typeface="+mj-ea"/>
              <a:cs typeface="+mj-cs"/>
            </a:endParaRPr>
          </a:p>
        </p:txBody>
      </p:sp>
      <p:sp>
        <p:nvSpPr>
          <p:cNvPr id="4" name="CuadroTexto 3">
            <a:extLst>
              <a:ext uri="{FF2B5EF4-FFF2-40B4-BE49-F238E27FC236}">
                <a16:creationId xmlns:a16="http://schemas.microsoft.com/office/drawing/2014/main" id="{E282AD89-11C6-4F1C-923C-10D76E6092DB}"/>
              </a:ext>
            </a:extLst>
          </p:cNvPr>
          <p:cNvSpPr txBox="1"/>
          <p:nvPr/>
        </p:nvSpPr>
        <p:spPr>
          <a:xfrm>
            <a:off x="3702715" y="174170"/>
            <a:ext cx="8228682" cy="6480629"/>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endParaRPr lang="en-US" sz="2400" dirty="0">
              <a:solidFill>
                <a:schemeClr val="tx2"/>
              </a:solidFill>
            </a:endParaRPr>
          </a:p>
          <a:p>
            <a:pPr marL="114300" marR="0" lvl="0" fontAlgn="auto">
              <a:lnSpc>
                <a:spcPct val="90000"/>
              </a:lnSpc>
              <a:spcBef>
                <a:spcPts val="0"/>
              </a:spcBef>
              <a:spcAft>
                <a:spcPts val="800"/>
              </a:spcAft>
              <a:buClrTx/>
              <a:buSzTx/>
              <a:tabLst/>
              <a:defRPr/>
            </a:pPr>
            <a:r>
              <a:rPr kumimoji="0" lang="en-US" sz="2400" b="1" i="0" u="none" strike="noStrike" cap="none" spc="0" normalizeH="0" baseline="0" noProof="0" dirty="0" err="1">
                <a:ln>
                  <a:noFill/>
                </a:ln>
                <a:solidFill>
                  <a:schemeClr val="tx2"/>
                </a:solidFill>
                <a:effectLst/>
                <a:uLnTx/>
                <a:uFillTx/>
              </a:rPr>
              <a:t>Cuestionamiento</a:t>
            </a:r>
            <a:r>
              <a:rPr kumimoji="0" lang="en-US" sz="2400" b="1" i="0" u="none" strike="noStrike" cap="none" spc="0" normalizeH="0" baseline="0" noProof="0" dirty="0">
                <a:ln>
                  <a:noFill/>
                </a:ln>
                <a:solidFill>
                  <a:schemeClr val="tx2"/>
                </a:solidFill>
                <a:effectLst/>
                <a:uLnTx/>
                <a:uFillTx/>
              </a:rPr>
              <a:t> al status quo </a:t>
            </a:r>
            <a:r>
              <a:rPr kumimoji="0" lang="en-US" sz="2400" b="1" i="0" u="none" strike="noStrike" cap="none" spc="0" normalizeH="0" baseline="0" noProof="0" dirty="0" err="1">
                <a:ln>
                  <a:noFill/>
                </a:ln>
                <a:solidFill>
                  <a:schemeClr val="tx2"/>
                </a:solidFill>
                <a:effectLst/>
                <a:uLnTx/>
                <a:uFillTx/>
              </a:rPr>
              <a:t>en</a:t>
            </a:r>
            <a:r>
              <a:rPr kumimoji="0" lang="en-US" sz="2400" b="1" i="0" u="none" strike="noStrike" cap="none" spc="0" normalizeH="0" baseline="0" noProof="0" dirty="0">
                <a:ln>
                  <a:noFill/>
                </a:ln>
                <a:solidFill>
                  <a:schemeClr val="tx2"/>
                </a:solidFill>
                <a:effectLst/>
                <a:uLnTx/>
                <a:uFillTx/>
              </a:rPr>
              <a:t> lo </a:t>
            </a:r>
            <a:r>
              <a:rPr kumimoji="0" lang="en-US" sz="2400" b="1" i="0" u="none" strike="noStrike" cap="none" spc="0" normalizeH="0" baseline="0" noProof="0" dirty="0" err="1">
                <a:ln>
                  <a:noFill/>
                </a:ln>
                <a:solidFill>
                  <a:schemeClr val="tx2"/>
                </a:solidFill>
                <a:effectLst/>
                <a:uLnTx/>
                <a:uFillTx/>
              </a:rPr>
              <a:t>concerniente</a:t>
            </a:r>
            <a:r>
              <a:rPr kumimoji="0" lang="en-US" sz="2400" b="1" i="0" u="none" strike="noStrike" cap="none" spc="0" normalizeH="0" baseline="0" noProof="0" dirty="0">
                <a:ln>
                  <a:noFill/>
                </a:ln>
                <a:solidFill>
                  <a:schemeClr val="tx2"/>
                </a:solidFill>
                <a:effectLst/>
                <a:uLnTx/>
                <a:uFillTx/>
              </a:rPr>
              <a:t> a la </a:t>
            </a:r>
            <a:r>
              <a:rPr kumimoji="0" lang="en-US" sz="2400" b="1" i="0" u="none" strike="noStrike" cap="none" spc="0" normalizeH="0" baseline="0" noProof="0" dirty="0" err="1">
                <a:ln>
                  <a:noFill/>
                </a:ln>
                <a:solidFill>
                  <a:schemeClr val="tx2"/>
                </a:solidFill>
                <a:effectLst/>
                <a:uLnTx/>
                <a:uFillTx/>
              </a:rPr>
              <a:t>seguridad</a:t>
            </a:r>
            <a:r>
              <a:rPr kumimoji="0" lang="en-US" sz="2400" b="1" i="0" u="none" strike="noStrike" cap="none" spc="0" normalizeH="0" baseline="0" noProof="0" dirty="0">
                <a:ln>
                  <a:noFill/>
                </a:ln>
                <a:solidFill>
                  <a:schemeClr val="tx2"/>
                </a:solidFill>
                <a:effectLst/>
                <a:uLnTx/>
                <a:uFillTx/>
              </a:rPr>
              <a:t> y </a:t>
            </a:r>
            <a:r>
              <a:rPr kumimoji="0" lang="en-US" sz="2400" b="1" i="0" u="none" strike="noStrike" cap="none" spc="0" normalizeH="0" baseline="0" noProof="0" dirty="0" err="1">
                <a:ln>
                  <a:noFill/>
                </a:ln>
                <a:solidFill>
                  <a:schemeClr val="tx2"/>
                </a:solidFill>
                <a:effectLst/>
                <a:uLnTx/>
                <a:uFillTx/>
              </a:rPr>
              <a:t>busca</a:t>
            </a:r>
            <a:r>
              <a:rPr kumimoji="0" lang="en-US" sz="2400" b="1" i="0" u="none" strike="noStrike" cap="none" spc="0" normalizeH="0" baseline="0" noProof="0" dirty="0">
                <a:ln>
                  <a:noFill/>
                </a:ln>
                <a:solidFill>
                  <a:schemeClr val="tx2"/>
                </a:solidFill>
                <a:effectLst/>
                <a:uLnTx/>
                <a:uFillTx/>
              </a:rPr>
              <a:t> </a:t>
            </a:r>
            <a:r>
              <a:rPr kumimoji="0" lang="en-US" sz="2400" b="1" i="0" u="none" strike="noStrike" cap="none" spc="0" normalizeH="0" baseline="0" noProof="0" dirty="0" err="1">
                <a:ln>
                  <a:noFill/>
                </a:ln>
                <a:solidFill>
                  <a:schemeClr val="tx2"/>
                </a:solidFill>
                <a:effectLst/>
                <a:uLnTx/>
                <a:uFillTx/>
              </a:rPr>
              <a:t>transformarlo</a:t>
            </a:r>
            <a:r>
              <a:rPr kumimoji="0" lang="en-US" sz="2400" b="1" i="0" u="none" strike="noStrike" cap="none" spc="0" normalizeH="0" baseline="0" noProof="0" dirty="0">
                <a:ln>
                  <a:noFill/>
                </a:ln>
                <a:solidFill>
                  <a:schemeClr val="tx2"/>
                </a:solidFill>
                <a:effectLst/>
                <a:uLnTx/>
                <a:uFillTx/>
              </a:rPr>
              <a:t>/ </a:t>
            </a:r>
            <a:r>
              <a:rPr kumimoji="0" lang="en-US" sz="2400" b="1" i="0" u="none" strike="noStrike" cap="none" spc="0" normalizeH="0" baseline="0" noProof="0" dirty="0" err="1">
                <a:ln>
                  <a:noFill/>
                </a:ln>
                <a:solidFill>
                  <a:schemeClr val="tx2"/>
                </a:solidFill>
                <a:effectLst/>
                <a:uLnTx/>
                <a:uFillTx/>
              </a:rPr>
              <a:t>Preocupación</a:t>
            </a:r>
            <a:r>
              <a:rPr kumimoji="0" lang="en-US" sz="2400" b="1" i="0" u="none" strike="noStrike" cap="none" spc="0" normalizeH="0" baseline="0" noProof="0" dirty="0">
                <a:ln>
                  <a:noFill/>
                </a:ln>
                <a:solidFill>
                  <a:schemeClr val="tx2"/>
                </a:solidFill>
                <a:effectLst/>
                <a:uLnTx/>
                <a:uFillTx/>
              </a:rPr>
              <a:t> por </a:t>
            </a:r>
            <a:r>
              <a:rPr kumimoji="0" lang="en-US" sz="2400" b="1" i="0" u="none" strike="noStrike" cap="none" spc="0" normalizeH="0" baseline="0" noProof="0" dirty="0" err="1">
                <a:ln>
                  <a:noFill/>
                </a:ln>
                <a:solidFill>
                  <a:schemeClr val="tx2"/>
                </a:solidFill>
                <a:effectLst/>
                <a:uLnTx/>
                <a:uFillTx/>
              </a:rPr>
              <a:t>distintas</a:t>
            </a:r>
            <a:r>
              <a:rPr kumimoji="0" lang="en-US" sz="2400" b="1" i="0" u="none" strike="noStrike" cap="none" spc="0" normalizeH="0" baseline="0" noProof="0" dirty="0">
                <a:ln>
                  <a:noFill/>
                </a:ln>
                <a:solidFill>
                  <a:schemeClr val="tx2"/>
                </a:solidFill>
                <a:effectLst/>
                <a:uLnTx/>
                <a:uFillTx/>
              </a:rPr>
              <a:t> </a:t>
            </a:r>
            <a:r>
              <a:rPr kumimoji="0" lang="en-US" sz="2400" b="1" i="0" u="none" strike="noStrike" cap="none" spc="0" normalizeH="0" baseline="0" noProof="0" dirty="0" err="1">
                <a:ln>
                  <a:noFill/>
                </a:ln>
                <a:solidFill>
                  <a:schemeClr val="tx2"/>
                </a:solidFill>
                <a:effectLst/>
                <a:uLnTx/>
                <a:uFillTx/>
              </a:rPr>
              <a:t>violencias</a:t>
            </a:r>
            <a:r>
              <a:rPr kumimoji="0" lang="en-US" sz="2400" b="1" i="0" u="none" strike="noStrike" cap="none" spc="0" normalizeH="0" baseline="0" noProof="0" dirty="0">
                <a:ln>
                  <a:noFill/>
                </a:ln>
                <a:solidFill>
                  <a:schemeClr val="tx2"/>
                </a:solidFill>
                <a:effectLst/>
                <a:uLnTx/>
                <a:uFillTx/>
              </a:rPr>
              <a:t> </a:t>
            </a:r>
            <a:r>
              <a:rPr kumimoji="0" lang="en-US" sz="2400" b="1" i="0" u="none" strike="noStrike" cap="none" spc="0" normalizeH="0" baseline="0" noProof="0" dirty="0" err="1">
                <a:ln>
                  <a:noFill/>
                </a:ln>
                <a:solidFill>
                  <a:schemeClr val="tx2"/>
                </a:solidFill>
                <a:effectLst/>
                <a:uLnTx/>
                <a:uFillTx/>
              </a:rPr>
              <a:t>derivadas</a:t>
            </a:r>
            <a:r>
              <a:rPr kumimoji="0" lang="en-US" sz="2400" b="1" i="0" u="none" strike="noStrike" cap="none" spc="0" normalizeH="0" baseline="0" noProof="0" dirty="0">
                <a:ln>
                  <a:noFill/>
                </a:ln>
                <a:solidFill>
                  <a:schemeClr val="tx2"/>
                </a:solidFill>
                <a:effectLst/>
                <a:uLnTx/>
                <a:uFillTx/>
              </a:rPr>
              <a:t> de las </a:t>
            </a:r>
            <a:r>
              <a:rPr kumimoji="0" lang="en-US" sz="2400" b="1" i="0" u="none" strike="noStrike" cap="none" spc="0" normalizeH="0" baseline="0" noProof="0" dirty="0" err="1">
                <a:ln>
                  <a:noFill/>
                </a:ln>
                <a:solidFill>
                  <a:schemeClr val="tx2"/>
                </a:solidFill>
                <a:effectLst/>
                <a:uLnTx/>
                <a:uFillTx/>
              </a:rPr>
              <a:t>prácticas</a:t>
            </a:r>
            <a:r>
              <a:rPr kumimoji="0" lang="en-US" sz="2400" b="1" i="0" u="none" strike="noStrike" cap="none" spc="0" normalizeH="0" baseline="0" noProof="0" dirty="0">
                <a:ln>
                  <a:noFill/>
                </a:ln>
                <a:solidFill>
                  <a:schemeClr val="tx2"/>
                </a:solidFill>
                <a:effectLst/>
                <a:uLnTx/>
                <a:uFillTx/>
              </a:rPr>
              <a:t> de </a:t>
            </a:r>
            <a:r>
              <a:rPr kumimoji="0" lang="en-US" sz="2400" b="1" i="0" u="none" strike="noStrike" cap="none" spc="0" normalizeH="0" baseline="0" noProof="0" dirty="0" err="1">
                <a:ln>
                  <a:noFill/>
                </a:ln>
                <a:solidFill>
                  <a:schemeClr val="tx2"/>
                </a:solidFill>
                <a:effectLst/>
                <a:uLnTx/>
                <a:uFillTx/>
              </a:rPr>
              <a:t>seguridad</a:t>
            </a:r>
            <a:endParaRPr kumimoji="0" lang="en-US" sz="2400" b="1" i="0" u="none" strike="noStrike" cap="none" spc="0" normalizeH="0" baseline="0" noProof="0" dirty="0">
              <a:ln>
                <a:noFill/>
              </a:ln>
              <a:solidFill>
                <a:schemeClr val="tx2"/>
              </a:solidFill>
              <a:effectLst/>
              <a:uLnTx/>
              <a:uFillTx/>
            </a:endParaRPr>
          </a:p>
          <a:p>
            <a:pPr marR="0" lvl="0" fontAlgn="auto">
              <a:lnSpc>
                <a:spcPct val="90000"/>
              </a:lnSpc>
              <a:spcBef>
                <a:spcPts val="0"/>
              </a:spcBef>
              <a:spcAft>
                <a:spcPts val="800"/>
              </a:spcAft>
              <a:buClrTx/>
              <a:buSzTx/>
              <a:tabLst/>
              <a:defRPr/>
            </a:pPr>
            <a:endParaRPr kumimoji="0" lang="en-US" sz="1500" b="1" i="0" u="none" strike="noStrike" cap="none" spc="0" normalizeH="0" baseline="0" noProof="0" dirty="0">
              <a:ln>
                <a:noFill/>
              </a:ln>
              <a:solidFill>
                <a:schemeClr val="tx2"/>
              </a:solidFill>
              <a:effectLst/>
              <a:uLnTx/>
              <a:uFillTx/>
            </a:endParaRPr>
          </a:p>
          <a:p>
            <a:pPr indent="-228600">
              <a:lnSpc>
                <a:spcPct val="90000"/>
              </a:lnSpc>
              <a:spcAft>
                <a:spcPts val="800"/>
              </a:spcAft>
              <a:buFont typeface="Arial" panose="020B0604020202020204" pitchFamily="34" charset="0"/>
              <a:buChar char="•"/>
            </a:pPr>
            <a:endParaRPr lang="en-US" sz="2600" b="1" dirty="0">
              <a:solidFill>
                <a:schemeClr val="tx2"/>
              </a:solidFill>
            </a:endParaRPr>
          </a:p>
          <a:p>
            <a:pPr marL="114300">
              <a:lnSpc>
                <a:spcPct val="90000"/>
              </a:lnSpc>
              <a:spcAft>
                <a:spcPts val="800"/>
              </a:spcAft>
            </a:pPr>
            <a:r>
              <a:rPr lang="en-US" sz="2600" b="1" dirty="0" err="1">
                <a:solidFill>
                  <a:schemeClr val="tx2"/>
                </a:solidFill>
              </a:rPr>
              <a:t>Seguridad</a:t>
            </a:r>
            <a:r>
              <a:rPr lang="en-US" sz="2600" b="1" dirty="0">
                <a:solidFill>
                  <a:schemeClr val="tx2"/>
                </a:solidFill>
              </a:rPr>
              <a:t>, </a:t>
            </a:r>
            <a:r>
              <a:rPr lang="en-US" sz="2600" b="1" dirty="0" err="1">
                <a:solidFill>
                  <a:schemeClr val="tx2"/>
                </a:solidFill>
              </a:rPr>
              <a:t>predescibilidad</a:t>
            </a:r>
            <a:r>
              <a:rPr lang="en-US" sz="2600" b="1" dirty="0">
                <a:solidFill>
                  <a:schemeClr val="tx2"/>
                </a:solidFill>
              </a:rPr>
              <a:t>, </a:t>
            </a:r>
            <a:r>
              <a:rPr lang="en-US" sz="2600" b="1" dirty="0" err="1">
                <a:solidFill>
                  <a:schemeClr val="tx2"/>
                </a:solidFill>
              </a:rPr>
              <a:t>disminución</a:t>
            </a:r>
            <a:r>
              <a:rPr lang="en-US" sz="2600" b="1" dirty="0">
                <a:solidFill>
                  <a:schemeClr val="tx2"/>
                </a:solidFill>
              </a:rPr>
              <a:t> de  </a:t>
            </a:r>
            <a:r>
              <a:rPr lang="en-US" sz="2600" b="1" dirty="0" err="1">
                <a:solidFill>
                  <a:schemeClr val="tx2"/>
                </a:solidFill>
              </a:rPr>
              <a:t>vulnerabilidades</a:t>
            </a:r>
            <a:r>
              <a:rPr lang="en-US" sz="2600" b="1" dirty="0">
                <a:solidFill>
                  <a:schemeClr val="tx2"/>
                </a:solidFill>
              </a:rPr>
              <a:t> </a:t>
            </a:r>
            <a:r>
              <a:rPr lang="en-US" sz="2600" b="1" dirty="0" err="1">
                <a:solidFill>
                  <a:schemeClr val="tx2"/>
                </a:solidFill>
              </a:rPr>
              <a:t>frente</a:t>
            </a:r>
            <a:r>
              <a:rPr lang="en-US" sz="2600" b="1" dirty="0">
                <a:solidFill>
                  <a:schemeClr val="tx2"/>
                </a:solidFill>
              </a:rPr>
              <a:t> a los multiples </a:t>
            </a:r>
            <a:r>
              <a:rPr lang="en-US" sz="2600" b="1" dirty="0" err="1">
                <a:solidFill>
                  <a:schemeClr val="tx2"/>
                </a:solidFill>
              </a:rPr>
              <a:t>riesgos</a:t>
            </a:r>
            <a:r>
              <a:rPr lang="en-US" sz="2600" b="1" dirty="0">
                <a:solidFill>
                  <a:schemeClr val="tx2"/>
                </a:solidFill>
              </a:rPr>
              <a:t>/ </a:t>
            </a:r>
            <a:r>
              <a:rPr lang="en-US" sz="2600" dirty="0" err="1">
                <a:solidFill>
                  <a:schemeClr val="tx2"/>
                </a:solidFill>
              </a:rPr>
              <a:t>C</a:t>
            </a:r>
            <a:r>
              <a:rPr lang="en-US" sz="2600" dirty="0" err="1">
                <a:solidFill>
                  <a:schemeClr val="tx2"/>
                </a:solidFill>
                <a:effectLst/>
              </a:rPr>
              <a:t>oncepto</a:t>
            </a:r>
            <a:r>
              <a:rPr lang="en-US" sz="2600" dirty="0">
                <a:solidFill>
                  <a:schemeClr val="tx2"/>
                </a:solidFill>
                <a:effectLst/>
              </a:rPr>
              <a:t> </a:t>
            </a:r>
            <a:r>
              <a:rPr lang="en-US" sz="2600" dirty="0" err="1">
                <a:solidFill>
                  <a:schemeClr val="tx2"/>
                </a:solidFill>
                <a:effectLst/>
              </a:rPr>
              <a:t>defensivo</a:t>
            </a:r>
            <a:r>
              <a:rPr lang="en-US" sz="2600" dirty="0">
                <a:solidFill>
                  <a:schemeClr val="tx2"/>
                </a:solidFill>
                <a:effectLst/>
              </a:rPr>
              <a:t>, </a:t>
            </a:r>
            <a:r>
              <a:rPr lang="en-US" sz="2600" dirty="0" err="1">
                <a:solidFill>
                  <a:schemeClr val="tx2"/>
                </a:solidFill>
                <a:effectLst/>
              </a:rPr>
              <a:t>connotación</a:t>
            </a:r>
            <a:r>
              <a:rPr lang="en-US" sz="2600" dirty="0">
                <a:solidFill>
                  <a:schemeClr val="tx2"/>
                </a:solidFill>
                <a:effectLst/>
              </a:rPr>
              <a:t> </a:t>
            </a:r>
            <a:r>
              <a:rPr lang="en-US" sz="2600" dirty="0" err="1">
                <a:solidFill>
                  <a:schemeClr val="tx2"/>
                </a:solidFill>
                <a:effectLst/>
              </a:rPr>
              <a:t>restrictiva</a:t>
            </a:r>
            <a:r>
              <a:rPr lang="en-US" sz="2600" dirty="0">
                <a:solidFill>
                  <a:schemeClr val="tx2"/>
                </a:solidFill>
                <a:effectLst/>
              </a:rPr>
              <a:t>, no de </a:t>
            </a:r>
            <a:r>
              <a:rPr lang="en-US" sz="2600" dirty="0" err="1">
                <a:solidFill>
                  <a:schemeClr val="tx2"/>
                </a:solidFill>
                <a:effectLst/>
              </a:rPr>
              <a:t>armonización</a:t>
            </a:r>
            <a:r>
              <a:rPr lang="en-US" sz="2600" dirty="0">
                <a:solidFill>
                  <a:schemeClr val="tx2"/>
                </a:solidFill>
                <a:effectLst/>
              </a:rPr>
              <a:t> de la </a:t>
            </a:r>
            <a:r>
              <a:rPr lang="en-US" sz="2600" dirty="0" err="1">
                <a:solidFill>
                  <a:schemeClr val="tx2"/>
                </a:solidFill>
                <a:effectLst/>
              </a:rPr>
              <a:t>convivencia</a:t>
            </a:r>
            <a:r>
              <a:rPr lang="en-US" sz="2600" dirty="0">
                <a:solidFill>
                  <a:schemeClr val="tx2"/>
                </a:solidFill>
                <a:effectLst/>
              </a:rPr>
              <a:t> </a:t>
            </a:r>
            <a:r>
              <a:rPr lang="en-US" sz="2600" dirty="0" err="1">
                <a:solidFill>
                  <a:schemeClr val="tx2"/>
                </a:solidFill>
                <a:effectLst/>
              </a:rPr>
              <a:t>sino</a:t>
            </a:r>
            <a:r>
              <a:rPr lang="en-US" sz="2600" dirty="0">
                <a:solidFill>
                  <a:schemeClr val="tx2"/>
                </a:solidFill>
                <a:effectLst/>
              </a:rPr>
              <a:t> </a:t>
            </a:r>
            <a:r>
              <a:rPr lang="en-US" sz="2600" b="1" dirty="0">
                <a:solidFill>
                  <a:schemeClr val="tx2"/>
                </a:solidFill>
                <a:effectLst/>
              </a:rPr>
              <a:t>de </a:t>
            </a:r>
            <a:r>
              <a:rPr lang="en-US" sz="2600" b="1" dirty="0" err="1">
                <a:solidFill>
                  <a:schemeClr val="tx2"/>
                </a:solidFill>
                <a:effectLst/>
              </a:rPr>
              <a:t>delimitación</a:t>
            </a:r>
            <a:r>
              <a:rPr lang="en-US" sz="2600" b="1" dirty="0">
                <a:solidFill>
                  <a:schemeClr val="tx2"/>
                </a:solidFill>
                <a:effectLst/>
              </a:rPr>
              <a:t> de barreras</a:t>
            </a:r>
            <a:endParaRPr lang="en-US" sz="2600" dirty="0">
              <a:solidFill>
                <a:schemeClr val="tx2"/>
              </a:solidFill>
              <a:effectLst/>
            </a:endParaRPr>
          </a:p>
          <a:p>
            <a:pPr indent="-228600">
              <a:lnSpc>
                <a:spcPct val="90000"/>
              </a:lnSpc>
              <a:spcAft>
                <a:spcPts val="800"/>
              </a:spcAft>
              <a:buFont typeface="Arial" panose="020B0604020202020204" pitchFamily="34" charset="0"/>
              <a:buChar char="•"/>
            </a:pPr>
            <a:endParaRPr kumimoji="0" lang="en-US" sz="2400" b="0" i="0" u="none" strike="noStrike" cap="none" spc="0" normalizeH="0" baseline="0" noProof="0" dirty="0">
              <a:ln>
                <a:noFill/>
              </a:ln>
              <a:solidFill>
                <a:schemeClr val="tx2"/>
              </a:solidFill>
              <a:effectLst/>
              <a:uLnTx/>
              <a:uFillTx/>
            </a:endParaRPr>
          </a:p>
          <a:p>
            <a:pPr marL="114300">
              <a:lnSpc>
                <a:spcPct val="90000"/>
              </a:lnSpc>
              <a:spcAft>
                <a:spcPts val="800"/>
              </a:spcAft>
            </a:pPr>
            <a:r>
              <a:rPr lang="en-US" sz="2400" dirty="0" err="1">
                <a:solidFill>
                  <a:schemeClr val="tx2"/>
                </a:solidFill>
              </a:rPr>
              <a:t>S</a:t>
            </a:r>
            <a:r>
              <a:rPr lang="en-US" sz="2400" dirty="0" err="1">
                <a:solidFill>
                  <a:schemeClr val="tx2"/>
                </a:solidFill>
                <a:effectLst/>
              </a:rPr>
              <a:t>eguridad</a:t>
            </a:r>
            <a:r>
              <a:rPr lang="en-US" sz="2400" dirty="0">
                <a:solidFill>
                  <a:schemeClr val="tx2"/>
                </a:solidFill>
                <a:effectLst/>
              </a:rPr>
              <a:t> </a:t>
            </a:r>
            <a:r>
              <a:rPr lang="en-US" sz="2400" dirty="0" err="1">
                <a:solidFill>
                  <a:schemeClr val="tx2"/>
                </a:solidFill>
                <a:effectLst/>
              </a:rPr>
              <a:t>humana</a:t>
            </a:r>
            <a:r>
              <a:rPr lang="en-US" sz="2400" dirty="0">
                <a:solidFill>
                  <a:schemeClr val="tx2"/>
                </a:solidFill>
                <a:effectLst/>
              </a:rPr>
              <a:t> (Informe PNUD, </a:t>
            </a:r>
            <a:r>
              <a:rPr lang="en-US" sz="2400" dirty="0" err="1">
                <a:solidFill>
                  <a:schemeClr val="tx2"/>
                </a:solidFill>
                <a:effectLst/>
              </a:rPr>
              <a:t>en</a:t>
            </a:r>
            <a:r>
              <a:rPr lang="en-US" sz="2400" dirty="0">
                <a:solidFill>
                  <a:schemeClr val="tx2"/>
                </a:solidFill>
                <a:effectLst/>
              </a:rPr>
              <a:t> 1994/ no  </a:t>
            </a:r>
            <a:r>
              <a:rPr lang="en-US" sz="2400" dirty="0" err="1">
                <a:solidFill>
                  <a:schemeClr val="tx2"/>
                </a:solidFill>
                <a:effectLst/>
              </a:rPr>
              <a:t>centrada</a:t>
            </a:r>
            <a:r>
              <a:rPr lang="en-US" sz="2400" dirty="0">
                <a:solidFill>
                  <a:schemeClr val="tx2"/>
                </a:solidFill>
                <a:effectLst/>
              </a:rPr>
              <a:t> </a:t>
            </a:r>
            <a:r>
              <a:rPr lang="en-US" sz="2400" dirty="0" err="1">
                <a:solidFill>
                  <a:schemeClr val="tx2"/>
                </a:solidFill>
                <a:effectLst/>
              </a:rPr>
              <a:t>en</a:t>
            </a:r>
            <a:r>
              <a:rPr lang="en-US" sz="2400" dirty="0">
                <a:solidFill>
                  <a:schemeClr val="tx2"/>
                </a:solidFill>
                <a:effectLst/>
              </a:rPr>
              <a:t> Estado </a:t>
            </a:r>
            <a:r>
              <a:rPr lang="en-US" sz="2400" dirty="0" err="1">
                <a:solidFill>
                  <a:schemeClr val="tx2"/>
                </a:solidFill>
                <a:effectLst/>
              </a:rPr>
              <a:t>sino</a:t>
            </a:r>
            <a:r>
              <a:rPr lang="en-US" sz="2400" dirty="0">
                <a:solidFill>
                  <a:schemeClr val="tx2"/>
                </a:solidFill>
                <a:effectLst/>
              </a:rPr>
              <a:t> al ser </a:t>
            </a:r>
            <a:r>
              <a:rPr lang="en-US" sz="2400" dirty="0" err="1">
                <a:solidFill>
                  <a:schemeClr val="tx2"/>
                </a:solidFill>
                <a:effectLst/>
              </a:rPr>
              <a:t>humano</a:t>
            </a:r>
            <a:r>
              <a:rPr lang="en-US" sz="2400" dirty="0">
                <a:solidFill>
                  <a:schemeClr val="tx2"/>
                </a:solidFill>
                <a:effectLst/>
              </a:rPr>
              <a:t>, lo que la </a:t>
            </a:r>
            <a:r>
              <a:rPr lang="en-US" sz="2400" dirty="0" err="1">
                <a:solidFill>
                  <a:schemeClr val="tx2"/>
                </a:solidFill>
                <a:effectLst/>
              </a:rPr>
              <a:t>convertía</a:t>
            </a:r>
            <a:r>
              <a:rPr lang="en-US" sz="2400" dirty="0">
                <a:solidFill>
                  <a:schemeClr val="tx2"/>
                </a:solidFill>
                <a:effectLst/>
              </a:rPr>
              <a:t> </a:t>
            </a:r>
            <a:r>
              <a:rPr lang="en-US" sz="2400" dirty="0" err="1">
                <a:solidFill>
                  <a:schemeClr val="tx2"/>
                </a:solidFill>
                <a:effectLst/>
              </a:rPr>
              <a:t>en</a:t>
            </a:r>
            <a:r>
              <a:rPr lang="en-US" sz="2400" dirty="0">
                <a:solidFill>
                  <a:schemeClr val="tx2"/>
                </a:solidFill>
                <a:effectLst/>
              </a:rPr>
              <a:t> un </a:t>
            </a:r>
            <a:r>
              <a:rPr lang="en-US" sz="2400" dirty="0" err="1">
                <a:solidFill>
                  <a:schemeClr val="tx2"/>
                </a:solidFill>
                <a:effectLst/>
              </a:rPr>
              <a:t>modelo</a:t>
            </a:r>
            <a:r>
              <a:rPr lang="en-US" sz="2400" dirty="0">
                <a:solidFill>
                  <a:schemeClr val="tx2"/>
                </a:solidFill>
                <a:effectLst/>
              </a:rPr>
              <a:t> de </a:t>
            </a:r>
            <a:r>
              <a:rPr lang="en-US" sz="2400" dirty="0" err="1">
                <a:solidFill>
                  <a:schemeClr val="tx2"/>
                </a:solidFill>
                <a:effectLst/>
              </a:rPr>
              <a:t>seguridad</a:t>
            </a:r>
            <a:r>
              <a:rPr lang="en-US" sz="2400" dirty="0">
                <a:solidFill>
                  <a:schemeClr val="tx2"/>
                </a:solidFill>
                <a:effectLst/>
              </a:rPr>
              <a:t> </a:t>
            </a:r>
            <a:r>
              <a:rPr lang="en-US" sz="2400" dirty="0" err="1">
                <a:solidFill>
                  <a:schemeClr val="tx2"/>
                </a:solidFill>
                <a:effectLst/>
              </a:rPr>
              <a:t>más</a:t>
            </a:r>
            <a:r>
              <a:rPr lang="en-US" sz="2400" dirty="0">
                <a:solidFill>
                  <a:schemeClr val="tx2"/>
                </a:solidFill>
                <a:effectLst/>
              </a:rPr>
              <a:t> </a:t>
            </a:r>
            <a:r>
              <a:rPr lang="en-US" sz="2400" dirty="0" err="1">
                <a:solidFill>
                  <a:schemeClr val="tx2"/>
                </a:solidFill>
                <a:effectLst/>
              </a:rPr>
              <a:t>acorde</a:t>
            </a:r>
            <a:r>
              <a:rPr lang="en-US" sz="2400" dirty="0">
                <a:solidFill>
                  <a:schemeClr val="tx2"/>
                </a:solidFill>
                <a:effectLst/>
              </a:rPr>
              <a:t> con las </a:t>
            </a:r>
            <a:r>
              <a:rPr lang="en-US" sz="2400" dirty="0" err="1">
                <a:solidFill>
                  <a:schemeClr val="tx2"/>
                </a:solidFill>
                <a:effectLst/>
              </a:rPr>
              <a:t>vivencias</a:t>
            </a:r>
            <a:r>
              <a:rPr lang="en-US" sz="2400" dirty="0">
                <a:solidFill>
                  <a:schemeClr val="tx2"/>
                </a:solidFill>
                <a:effectLst/>
              </a:rPr>
              <a:t> </a:t>
            </a:r>
            <a:r>
              <a:rPr lang="en-US" sz="2400" dirty="0" err="1">
                <a:solidFill>
                  <a:schemeClr val="tx2"/>
                </a:solidFill>
                <a:effectLst/>
              </a:rPr>
              <a:t>cotidianas</a:t>
            </a:r>
            <a:r>
              <a:rPr lang="en-US" sz="2400" dirty="0">
                <a:solidFill>
                  <a:schemeClr val="tx2"/>
                </a:solidFill>
                <a:effectLst/>
              </a:rPr>
              <a:t> de hombres y </a:t>
            </a:r>
            <a:r>
              <a:rPr lang="en-US" sz="2400" dirty="0" err="1">
                <a:solidFill>
                  <a:schemeClr val="tx2"/>
                </a:solidFill>
                <a:effectLst/>
              </a:rPr>
              <a:t>mujeres</a:t>
            </a:r>
            <a:r>
              <a:rPr lang="en-US" sz="2400" dirty="0">
                <a:solidFill>
                  <a:schemeClr val="tx2"/>
                </a:solidFill>
                <a:effectLst/>
              </a:rPr>
              <a:t>, y con las </a:t>
            </a:r>
            <a:r>
              <a:rPr lang="en-US" sz="2400" dirty="0" err="1">
                <a:solidFill>
                  <a:schemeClr val="tx2"/>
                </a:solidFill>
                <a:effectLst/>
              </a:rPr>
              <a:t>responsabilidades</a:t>
            </a:r>
            <a:r>
              <a:rPr lang="en-US" sz="2400" dirty="0">
                <a:solidFill>
                  <a:schemeClr val="tx2"/>
                </a:solidFill>
                <a:effectLst/>
              </a:rPr>
              <a:t> </a:t>
            </a:r>
            <a:r>
              <a:rPr lang="en-US" sz="2400" dirty="0" err="1">
                <a:solidFill>
                  <a:schemeClr val="tx2"/>
                </a:solidFill>
                <a:effectLst/>
              </a:rPr>
              <a:t>atribuidas</a:t>
            </a:r>
            <a:r>
              <a:rPr lang="en-US" sz="2400" dirty="0">
                <a:solidFill>
                  <a:schemeClr val="tx2"/>
                </a:solidFill>
                <a:effectLst/>
              </a:rPr>
              <a:t> a las </a:t>
            </a:r>
            <a:r>
              <a:rPr lang="en-US" sz="2400" dirty="0" err="1">
                <a:solidFill>
                  <a:schemeClr val="tx2"/>
                </a:solidFill>
                <a:effectLst/>
              </a:rPr>
              <a:t>mujeres</a:t>
            </a:r>
            <a:r>
              <a:rPr lang="en-US" sz="2400" dirty="0">
                <a:solidFill>
                  <a:schemeClr val="tx2"/>
                </a:solidFill>
                <a:effectLst/>
              </a:rPr>
              <a:t> por las </a:t>
            </a:r>
            <a:r>
              <a:rPr lang="en-US" sz="2400" dirty="0" err="1">
                <a:solidFill>
                  <a:schemeClr val="tx2"/>
                </a:solidFill>
                <a:effectLst/>
              </a:rPr>
              <a:t>sociedades</a:t>
            </a:r>
            <a:r>
              <a:rPr lang="en-US" sz="2400" dirty="0">
                <a:solidFill>
                  <a:schemeClr val="tx2"/>
                </a:solidFill>
                <a:effectLst/>
              </a:rPr>
              <a:t> </a:t>
            </a:r>
            <a:r>
              <a:rPr lang="en-US" sz="2400" dirty="0" err="1">
                <a:solidFill>
                  <a:schemeClr val="tx2"/>
                </a:solidFill>
                <a:effectLst/>
              </a:rPr>
              <a:t>tradicionales</a:t>
            </a:r>
            <a:endParaRPr lang="en-US" sz="2400" dirty="0">
              <a:solidFill>
                <a:schemeClr val="tx2"/>
              </a:solidFill>
            </a:endParaRPr>
          </a:p>
          <a:p>
            <a:pPr marL="342900" indent="-228600">
              <a:lnSpc>
                <a:spcPct val="90000"/>
              </a:lnSpc>
              <a:spcAft>
                <a:spcPts val="800"/>
              </a:spcAft>
              <a:buFont typeface="Arial" panose="020B0604020202020204" pitchFamily="34" charset="0"/>
              <a:buChar char="•"/>
            </a:pPr>
            <a:endParaRPr lang="en-US" sz="1500" dirty="0">
              <a:solidFill>
                <a:schemeClr val="tx2"/>
              </a:solidFill>
            </a:endParaRPr>
          </a:p>
          <a:p>
            <a:pPr marL="342900" indent="-228600">
              <a:lnSpc>
                <a:spcPct val="90000"/>
              </a:lnSpc>
              <a:spcAft>
                <a:spcPts val="800"/>
              </a:spcAft>
              <a:buFont typeface="Arial" panose="020B0604020202020204" pitchFamily="34" charset="0"/>
              <a:buChar char="•"/>
            </a:pPr>
            <a:endParaRPr lang="en-US" sz="1500" dirty="0">
              <a:solidFill>
                <a:schemeClr val="tx2"/>
              </a:solidFill>
              <a:effectLst/>
            </a:endParaRPr>
          </a:p>
        </p:txBody>
      </p:sp>
    </p:spTree>
    <p:extLst>
      <p:ext uri="{BB962C8B-B14F-4D97-AF65-F5344CB8AC3E}">
        <p14:creationId xmlns:p14="http://schemas.microsoft.com/office/powerpoint/2010/main" val="400945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7" name="Freeform: Shape 26">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FF169897-A8D7-42D1-91AE-C8E0C935D84D}"/>
              </a:ext>
            </a:extLst>
          </p:cNvPr>
          <p:cNvSpPr>
            <a:spLocks noGrp="1"/>
          </p:cNvSpPr>
          <p:nvPr>
            <p:ph type="title"/>
          </p:nvPr>
        </p:nvSpPr>
        <p:spPr>
          <a:xfrm>
            <a:off x="304800" y="290286"/>
            <a:ext cx="2344057" cy="5856514"/>
          </a:xfrm>
        </p:spPr>
        <p:txBody>
          <a:bodyPr vert="horz" lIns="91440" tIns="45720" rIns="91440" bIns="45720" rtlCol="0" anchor="ctr">
            <a:normAutofit/>
          </a:bodyPr>
          <a:lstStyle/>
          <a:p>
            <a:r>
              <a:rPr lang="en-US" sz="4000" b="1" kern="1200" dirty="0">
                <a:solidFill>
                  <a:schemeClr val="tx2"/>
                </a:solidFill>
                <a:latin typeface="+mj-lt"/>
                <a:ea typeface="+mj-ea"/>
                <a:cs typeface="+mj-cs"/>
              </a:rPr>
              <a:t>¿QUÉ ES LA PAZ Y LA SEGURIDAD PARA LAS MUJERES?</a:t>
            </a:r>
          </a:p>
        </p:txBody>
      </p:sp>
      <p:sp>
        <p:nvSpPr>
          <p:cNvPr id="25" name="CuadroTexto 24">
            <a:extLst>
              <a:ext uri="{FF2B5EF4-FFF2-40B4-BE49-F238E27FC236}">
                <a16:creationId xmlns:a16="http://schemas.microsoft.com/office/drawing/2014/main" id="{1A5A8FCB-EB34-4AC2-BA1B-A8DF581C2576}"/>
              </a:ext>
            </a:extLst>
          </p:cNvPr>
          <p:cNvSpPr txBox="1"/>
          <p:nvPr/>
        </p:nvSpPr>
        <p:spPr>
          <a:xfrm>
            <a:off x="2793075" y="602343"/>
            <a:ext cx="9115895" cy="5341783"/>
          </a:xfrm>
          <a:prstGeom prst="rect">
            <a:avLst/>
          </a:prstGeom>
          <a:noFill/>
        </p:spPr>
        <p:txBody>
          <a:bodyPr wrap="square">
            <a:spAutoFit/>
          </a:bodyPr>
          <a:lstStyle/>
          <a:p>
            <a:pPr>
              <a:lnSpc>
                <a:spcPct val="107000"/>
              </a:lnSpc>
              <a:spcAft>
                <a:spcPts val="800"/>
              </a:spcAft>
            </a:pPr>
            <a:r>
              <a:rPr lang="es-CL" sz="2400" dirty="0">
                <a:effectLst/>
                <a:latin typeface="Calibri cuerpo"/>
                <a:ea typeface="Calibri" panose="020F0502020204030204" pitchFamily="34" charset="0"/>
                <a:cs typeface="Times New Roman" panose="02020603050405020304" pitchFamily="18" charset="0"/>
              </a:rPr>
              <a:t>-La paz como proceso abarca aspectos políticos, estructurales y sociales/ </a:t>
            </a:r>
            <a:r>
              <a:rPr lang="es-CL" sz="2400" b="1" dirty="0">
                <a:effectLst/>
                <a:latin typeface="Calibri cuerpo"/>
                <a:ea typeface="Calibri" panose="020F0502020204030204" pitchFamily="34" charset="0"/>
                <a:cs typeface="Times New Roman" panose="02020603050405020304" pitchFamily="18" charset="0"/>
              </a:rPr>
              <a:t>RECONOCE LA IDENTIDADES</a:t>
            </a:r>
          </a:p>
          <a:p>
            <a:pPr>
              <a:lnSpc>
                <a:spcPct val="107000"/>
              </a:lnSpc>
              <a:spcAft>
                <a:spcPts val="800"/>
              </a:spcAft>
            </a:pPr>
            <a:endParaRPr lang="es-MX" sz="2400" dirty="0">
              <a:effectLst/>
              <a:latin typeface="Calibri cuerpo"/>
              <a:ea typeface="Calibri" panose="020F0502020204030204" pitchFamily="34" charset="0"/>
              <a:cs typeface="Times New Roman" panose="02020603050405020304" pitchFamily="18" charset="0"/>
            </a:endParaRPr>
          </a:p>
          <a:p>
            <a:pPr>
              <a:lnSpc>
                <a:spcPct val="107000"/>
              </a:lnSpc>
              <a:spcAft>
                <a:spcPts val="800"/>
              </a:spcAft>
            </a:pPr>
            <a:r>
              <a:rPr lang="es-CL" sz="2400" dirty="0">
                <a:effectLst/>
                <a:latin typeface="Calibri cuerpo"/>
                <a:ea typeface="Calibri" panose="020F0502020204030204" pitchFamily="34" charset="0"/>
                <a:cs typeface="Times New Roman" panose="02020603050405020304" pitchFamily="18" charset="0"/>
              </a:rPr>
              <a:t>-ETICA FEMINISTA  EN RRII: Enfatiza la experiencia personal, el contexto, el sustento  y las relaciones</a:t>
            </a:r>
          </a:p>
          <a:p>
            <a:pPr>
              <a:lnSpc>
                <a:spcPct val="107000"/>
              </a:lnSpc>
              <a:spcAft>
                <a:spcPts val="800"/>
              </a:spcAft>
            </a:pPr>
            <a:r>
              <a:rPr lang="es-CL" sz="2400" dirty="0">
                <a:effectLst/>
                <a:latin typeface="Calibri cuerpo"/>
                <a:ea typeface="Calibri" panose="020F0502020204030204" pitchFamily="34" charset="0"/>
                <a:cs typeface="Times New Roman" panose="02020603050405020304" pitchFamily="18" charset="0"/>
              </a:rPr>
              <a:t> VISIÓN MULTIFACÉTICA al enfrentar dilemas políticos y morales. NO HAY LUGAR PARA LA INTRANSIGENCIA en las negociaciones de paz </a:t>
            </a:r>
          </a:p>
          <a:p>
            <a:pPr>
              <a:lnSpc>
                <a:spcPct val="107000"/>
              </a:lnSpc>
              <a:spcAft>
                <a:spcPts val="800"/>
              </a:spcAft>
            </a:pPr>
            <a:endParaRPr lang="es-MX" sz="2400" dirty="0">
              <a:effectLst/>
              <a:latin typeface="Calibri cuerpo"/>
              <a:ea typeface="Calibri" panose="020F0502020204030204" pitchFamily="34" charset="0"/>
              <a:cs typeface="Times New Roman" panose="02020603050405020304" pitchFamily="18" charset="0"/>
            </a:endParaRPr>
          </a:p>
          <a:p>
            <a:pPr>
              <a:lnSpc>
                <a:spcPct val="107000"/>
              </a:lnSpc>
              <a:spcAft>
                <a:spcPts val="800"/>
              </a:spcAft>
            </a:pPr>
            <a:r>
              <a:rPr lang="es-CL" sz="2400" dirty="0">
                <a:effectLst/>
                <a:latin typeface="Calibri cuerpo"/>
                <a:ea typeface="Calibri" panose="020F0502020204030204" pitchFamily="34" charset="0"/>
                <a:cs typeface="Times New Roman" panose="02020603050405020304" pitchFamily="18" charset="0"/>
              </a:rPr>
              <a:t>-La visión feminista de la construcción de la paz llama la atención de las mujeres como SUJETOS en lugar de como VÍCTIMAS y objetos</a:t>
            </a:r>
            <a:endParaRPr lang="es-MX" sz="2400" dirty="0">
              <a:effectLst/>
              <a:latin typeface="Calibri cuerpo"/>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CL"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9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73"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55">
            <a:extLst>
              <a:ext uri="{FF2B5EF4-FFF2-40B4-BE49-F238E27FC236}">
                <a16:creationId xmlns:a16="http://schemas.microsoft.com/office/drawing/2014/main" id="{CA136B9F-FEAF-445D-88E4-7D69EDBF4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75" name="Color">
              <a:extLst>
                <a:ext uri="{FF2B5EF4-FFF2-40B4-BE49-F238E27FC236}">
                  <a16:creationId xmlns:a16="http://schemas.microsoft.com/office/drawing/2014/main" id="{96886571-1553-4F14-B847-99BF7B625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Color">
              <a:extLst>
                <a:ext uri="{FF2B5EF4-FFF2-40B4-BE49-F238E27FC236}">
                  <a16:creationId xmlns:a16="http://schemas.microsoft.com/office/drawing/2014/main" id="{301ACB83-6234-46D1-803C-5D5077727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7" name="Group 15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8" name="Freeform: Shape 16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9" name="Freeform: Shape 16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3" name="Freeform: Shape 16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0" name="Freeform: Shape 16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6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2" name="Freeform: Shape 16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3" name="Freeform: Shape 16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a:off x="-65314" y="261257"/>
            <a:ext cx="11459028" cy="1549235"/>
          </a:xfrm>
        </p:spPr>
        <p:txBody>
          <a:bodyPr anchor="b">
            <a:normAutofit/>
          </a:bodyPr>
          <a:lstStyle/>
          <a:p>
            <a:pPr algn="ctr"/>
            <a:r>
              <a:rPr lang="es-CL" sz="4800" b="1" dirty="0">
                <a:solidFill>
                  <a:schemeClr val="bg1"/>
                </a:solidFill>
              </a:rPr>
              <a:t>PORQUÉ CSONU APROBÓ LA R/1325</a:t>
            </a:r>
            <a:br>
              <a:rPr lang="es-CL" sz="4800" b="1" dirty="0">
                <a:solidFill>
                  <a:schemeClr val="bg1"/>
                </a:solidFill>
              </a:rPr>
            </a:br>
            <a:endParaRPr lang="es-MX" sz="4800" b="1" dirty="0">
              <a:solidFill>
                <a:schemeClr val="bg1"/>
              </a:solidFill>
            </a:endParaRPr>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166914" y="1343767"/>
            <a:ext cx="11705772" cy="5057575"/>
          </a:xfrm>
        </p:spPr>
        <p:txBody>
          <a:bodyPr anchor="t">
            <a:normAutofit/>
          </a:bodyPr>
          <a:lstStyle/>
          <a:p>
            <a:pPr algn="ctr">
              <a:spcAft>
                <a:spcPts val="800"/>
              </a:spcAft>
            </a:pPr>
            <a:endParaRPr lang="es-CL" sz="1500" dirty="0">
              <a:solidFill>
                <a:schemeClr val="bg1"/>
              </a:solidFill>
              <a:effectLst/>
              <a:latin typeface="Calibri cuerpo"/>
              <a:ea typeface="Calibri" panose="020F0502020204030204" pitchFamily="34" charset="0"/>
              <a:cs typeface="Times New Roman" panose="02020603050405020304" pitchFamily="18" charset="0"/>
            </a:endParaRPr>
          </a:p>
          <a:p>
            <a:pPr algn="just">
              <a:spcAft>
                <a:spcPts val="800"/>
              </a:spcAft>
            </a:pPr>
            <a:r>
              <a:rPr lang="es-CL" sz="2400" dirty="0">
                <a:solidFill>
                  <a:schemeClr val="bg1"/>
                </a:solidFill>
                <a:effectLst/>
                <a:latin typeface="Calibri cuerpo"/>
                <a:ea typeface="Calibri" panose="020F0502020204030204" pitchFamily="34" charset="0"/>
                <a:cs typeface="Times New Roman" panose="02020603050405020304" pitchFamily="18" charset="0"/>
              </a:rPr>
              <a:t>La naturaleza cambiante del conflicto violento (mayoría de las guerras son civiles, se libran cerca de infraestructuras básicas donde las mujeres, los ancianos, los niños resultan vulnerables)</a:t>
            </a:r>
          </a:p>
          <a:p>
            <a:pPr algn="just">
              <a:spcAft>
                <a:spcPts val="800"/>
              </a:spcAft>
            </a:pPr>
            <a:r>
              <a:rPr lang="es-CL" sz="2400" dirty="0">
                <a:solidFill>
                  <a:schemeClr val="bg1"/>
                </a:solidFill>
                <a:effectLst/>
                <a:latin typeface="Calibri cuerpo"/>
                <a:ea typeface="Calibri" panose="020F0502020204030204" pitchFamily="34" charset="0"/>
                <a:cs typeface="Times New Roman" panose="02020603050405020304" pitchFamily="18" charset="0"/>
              </a:rPr>
              <a:t>M</a:t>
            </a:r>
            <a:r>
              <a:rPr lang="es-CL" sz="2400" dirty="0">
                <a:solidFill>
                  <a:schemeClr val="bg1"/>
                </a:solidFill>
                <a:latin typeface="Calibri cuerpo"/>
                <a:ea typeface="Calibri" panose="020F0502020204030204" pitchFamily="34" charset="0"/>
                <a:cs typeface="Times New Roman" panose="02020603050405020304" pitchFamily="18" charset="0"/>
              </a:rPr>
              <a:t>ary </a:t>
            </a:r>
            <a:r>
              <a:rPr lang="es-CL" sz="2400" dirty="0" err="1">
                <a:solidFill>
                  <a:schemeClr val="bg1"/>
                </a:solidFill>
                <a:latin typeface="Calibri cuerpo"/>
                <a:ea typeface="Calibri" panose="020F0502020204030204" pitchFamily="34" charset="0"/>
                <a:cs typeface="Times New Roman" panose="02020603050405020304" pitchFamily="18" charset="0"/>
              </a:rPr>
              <a:t>Kaldor</a:t>
            </a:r>
            <a:r>
              <a:rPr lang="es-CL" sz="2400" dirty="0">
                <a:solidFill>
                  <a:schemeClr val="bg1"/>
                </a:solidFill>
                <a:latin typeface="Calibri cuerpo"/>
                <a:ea typeface="Calibri" panose="020F0502020204030204" pitchFamily="34" charset="0"/>
                <a:cs typeface="Times New Roman" panose="02020603050405020304" pitchFamily="18" charset="0"/>
              </a:rPr>
              <a:t> s</a:t>
            </a:r>
            <a:r>
              <a:rPr lang="es-CL" sz="2400" dirty="0">
                <a:solidFill>
                  <a:schemeClr val="bg1"/>
                </a:solidFill>
                <a:effectLst/>
                <a:latin typeface="Calibri cuerpo"/>
                <a:ea typeface="Calibri" panose="020F0502020204030204" pitchFamily="34" charset="0"/>
                <a:cs typeface="Times New Roman" panose="02020603050405020304" pitchFamily="18" charset="0"/>
              </a:rPr>
              <a:t>ostiene que a diferencia de la concepción Clausewitz de la guerra como prolongación de la política por otros medios l</a:t>
            </a:r>
            <a:r>
              <a:rPr lang="es-MX" sz="2400" dirty="0">
                <a:solidFill>
                  <a:schemeClr val="bg1"/>
                </a:solidFill>
                <a:effectLst/>
                <a:latin typeface="Calibri cuerpo"/>
                <a:ea typeface="Calibri" panose="020F0502020204030204" pitchFamily="34" charset="0"/>
                <a:cs typeface="Times New Roman" panose="02020603050405020304" pitchFamily="18" charset="0"/>
              </a:rPr>
              <a:t>os conflictos armados que hemos presenciado desde el fin de la GF presentan características que hacen difícil definirlas con categorías </a:t>
            </a:r>
            <a:r>
              <a:rPr lang="es-MX" sz="2400" dirty="0" err="1">
                <a:solidFill>
                  <a:schemeClr val="bg1"/>
                </a:solidFill>
                <a:effectLst/>
                <a:latin typeface="Calibri cuerpo"/>
                <a:ea typeface="Calibri" panose="020F0502020204030204" pitchFamily="34" charset="0"/>
                <a:cs typeface="Times New Roman" panose="02020603050405020304" pitchFamily="18" charset="0"/>
              </a:rPr>
              <a:t>clásocas</a:t>
            </a:r>
            <a:r>
              <a:rPr lang="es-MX" sz="2400" dirty="0">
                <a:solidFill>
                  <a:schemeClr val="bg1"/>
                </a:solidFill>
                <a:effectLst/>
                <a:latin typeface="Calibri cuerpo"/>
                <a:ea typeface="Calibri" panose="020F0502020204030204" pitchFamily="34" charset="0"/>
                <a:cs typeface="Times New Roman" panose="02020603050405020304" pitchFamily="18" charset="0"/>
              </a:rPr>
              <a:t>. (</a:t>
            </a:r>
            <a:r>
              <a:rPr kumimoji="0" lang="es-CL" sz="2400" b="0" i="0" u="none" strike="noStrike" kern="1200" cap="none" spc="0" normalizeH="0" baseline="0" noProof="0" dirty="0">
                <a:ln>
                  <a:noFill/>
                </a:ln>
                <a:solidFill>
                  <a:schemeClr val="bg1"/>
                </a:solidFill>
                <a:effectLst/>
                <a:uLnTx/>
                <a:uFillTx/>
                <a:latin typeface="Calibri cuerpo"/>
                <a:ea typeface="Calibri" panose="020F0502020204030204" pitchFamily="34" charset="0"/>
                <a:cs typeface="Times New Roman" panose="02020603050405020304" pitchFamily="18" charset="0"/>
              </a:rPr>
              <a:t>Mary </a:t>
            </a:r>
            <a:r>
              <a:rPr kumimoji="0" lang="es-CL" sz="2400" b="0" i="0" u="none" strike="noStrike" kern="1200" cap="none" spc="0" normalizeH="0" baseline="0" noProof="0" dirty="0" err="1">
                <a:ln>
                  <a:noFill/>
                </a:ln>
                <a:solidFill>
                  <a:schemeClr val="bg1"/>
                </a:solidFill>
                <a:effectLst/>
                <a:uLnTx/>
                <a:uFillTx/>
                <a:latin typeface="Calibri cuerpo"/>
                <a:ea typeface="Calibri" panose="020F0502020204030204" pitchFamily="34" charset="0"/>
                <a:cs typeface="Times New Roman" panose="02020603050405020304" pitchFamily="18" charset="0"/>
              </a:rPr>
              <a:t>Kaldor</a:t>
            </a:r>
            <a:r>
              <a:rPr kumimoji="0" lang="es-CL" sz="2400" b="0" i="0" u="none" strike="noStrike" kern="1200" cap="none" spc="0" normalizeH="0" baseline="0" noProof="0" dirty="0">
                <a:ln>
                  <a:noFill/>
                </a:ln>
                <a:solidFill>
                  <a:schemeClr val="bg1"/>
                </a:solidFill>
                <a:effectLst/>
                <a:uLnTx/>
                <a:uFillTx/>
                <a:latin typeface="Calibri cuerpo"/>
                <a:ea typeface="Calibri" panose="020F0502020204030204" pitchFamily="34" charset="0"/>
                <a:cs typeface="Times New Roman" panose="02020603050405020304" pitchFamily="18" charset="0"/>
              </a:rPr>
              <a:t>. Violencia organizada en la era global (2001) (London </a:t>
            </a:r>
            <a:r>
              <a:rPr kumimoji="0" lang="es-CL" sz="2400" b="0" i="0" u="none" strike="noStrike" kern="1200" cap="none" spc="0" normalizeH="0" baseline="0" noProof="0" dirty="0" err="1">
                <a:ln>
                  <a:noFill/>
                </a:ln>
                <a:solidFill>
                  <a:schemeClr val="bg1"/>
                </a:solidFill>
                <a:effectLst/>
                <a:uLnTx/>
                <a:uFillTx/>
                <a:latin typeface="Calibri cuerpo"/>
                <a:ea typeface="Calibri" panose="020F0502020204030204" pitchFamily="34" charset="0"/>
                <a:cs typeface="Times New Roman" panose="02020603050405020304" pitchFamily="18" charset="0"/>
              </a:rPr>
              <a:t>Schooll</a:t>
            </a:r>
            <a:r>
              <a:rPr kumimoji="0" lang="es-CL" sz="2400" b="0" i="0" u="none" strike="noStrike" kern="1200" cap="none" spc="0" normalizeH="0" baseline="0" noProof="0" dirty="0">
                <a:ln>
                  <a:noFill/>
                </a:ln>
                <a:solidFill>
                  <a:schemeClr val="bg1"/>
                </a:solidFill>
                <a:effectLst/>
                <a:uLnTx/>
                <a:uFillTx/>
                <a:latin typeface="Calibri cuerpo"/>
                <a:ea typeface="Calibri" panose="020F0502020204030204" pitchFamily="34" charset="0"/>
                <a:cs typeface="Times New Roman" panose="02020603050405020304" pitchFamily="18" charset="0"/>
              </a:rPr>
              <a:t> </a:t>
            </a:r>
            <a:r>
              <a:rPr kumimoji="0" lang="es-CL" sz="2400" b="0" i="0" u="none" strike="noStrike" kern="1200" cap="none" spc="0" normalizeH="0" baseline="0" noProof="0" dirty="0" err="1">
                <a:ln>
                  <a:noFill/>
                </a:ln>
                <a:solidFill>
                  <a:schemeClr val="bg1"/>
                </a:solidFill>
                <a:effectLst/>
                <a:uLnTx/>
                <a:uFillTx/>
                <a:latin typeface="Calibri cuerpo"/>
                <a:ea typeface="Calibri" panose="020F0502020204030204" pitchFamily="34" charset="0"/>
                <a:cs typeface="Times New Roman" panose="02020603050405020304" pitchFamily="18" charset="0"/>
              </a:rPr>
              <a:t>Economic</a:t>
            </a:r>
            <a:r>
              <a:rPr kumimoji="0" lang="es-CL" sz="2400" b="0" i="0" u="none" strike="noStrike" kern="1200" cap="none" spc="0" normalizeH="0" baseline="0" noProof="0" dirty="0">
                <a:ln>
                  <a:noFill/>
                </a:ln>
                <a:solidFill>
                  <a:schemeClr val="bg1"/>
                </a:solidFill>
                <a:effectLst/>
                <a:uLnTx/>
                <a:uFillTx/>
                <a:latin typeface="Calibri cuerpo"/>
                <a:ea typeface="Calibri" panose="020F0502020204030204" pitchFamily="34" charset="0"/>
                <a:cs typeface="Times New Roman" panose="02020603050405020304" pitchFamily="18" charset="0"/>
              </a:rPr>
              <a:t>)</a:t>
            </a:r>
          </a:p>
          <a:p>
            <a:pPr algn="just">
              <a:spcAft>
                <a:spcPts val="800"/>
              </a:spcAft>
            </a:pPr>
            <a:endParaRPr kumimoji="0" lang="es-CL" sz="2400" b="0" i="0" u="none" strike="noStrike" kern="1200" cap="none" spc="0" normalizeH="0" baseline="0" noProof="0" dirty="0">
              <a:ln>
                <a:noFill/>
              </a:ln>
              <a:solidFill>
                <a:schemeClr val="bg1"/>
              </a:solidFill>
              <a:effectLst/>
              <a:uLnTx/>
              <a:uFillTx/>
              <a:latin typeface="Calibri cuerpo"/>
              <a:ea typeface="Calibri" panose="020F0502020204030204" pitchFamily="34" charset="0"/>
              <a:cs typeface="Times New Roman" panose="02020603050405020304" pitchFamily="18" charset="0"/>
            </a:endParaRPr>
          </a:p>
          <a:p>
            <a:pPr marL="342900" lvl="0" indent="-342900" algn="just">
              <a:spcAft>
                <a:spcPts val="800"/>
              </a:spcAft>
              <a:buFont typeface="Times New Roman" panose="02020603050405020304" pitchFamily="18" charset="0"/>
              <a:buChar char="•"/>
              <a:tabLst>
                <a:tab pos="457200" algn="l"/>
              </a:tabLst>
            </a:pPr>
            <a:r>
              <a:rPr lang="es-ES" sz="2400" dirty="0">
                <a:solidFill>
                  <a:schemeClr val="bg1"/>
                </a:solidFill>
                <a:effectLst/>
                <a:latin typeface="Calibri cuerpo"/>
                <a:ea typeface="Calibri" panose="020F0502020204030204" pitchFamily="34" charset="0"/>
                <a:cs typeface="Times New Roman" panose="02020603050405020304" pitchFamily="18" charset="0"/>
              </a:rPr>
              <a:t>Necesidades y efectos diferenciados de la violencia e inseguridad en mujeres y niñas.</a:t>
            </a:r>
            <a:endParaRPr lang="es-MX" sz="2400" dirty="0">
              <a:solidFill>
                <a:schemeClr val="bg1"/>
              </a:solidFill>
              <a:effectLst/>
              <a:latin typeface="Calibri cuerpo"/>
              <a:ea typeface="Calibri" panose="020F0502020204030204" pitchFamily="34" charset="0"/>
              <a:cs typeface="Times New Roman" panose="02020603050405020304" pitchFamily="18" charset="0"/>
            </a:endParaRPr>
          </a:p>
          <a:p>
            <a:pPr algn="ctr">
              <a:spcAft>
                <a:spcPts val="800"/>
              </a:spcAft>
            </a:pPr>
            <a:endParaRPr lang="es-MX"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4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1" name="Group 60">
            <a:extLst>
              <a:ext uri="{FF2B5EF4-FFF2-40B4-BE49-F238E27FC236}">
                <a16:creationId xmlns:a16="http://schemas.microsoft.com/office/drawing/2014/main" id="{0832E484-7BA9-41B6-8E6D-0537F48B62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62" name="Rectangle 61">
              <a:extLst>
                <a:ext uri="{FF2B5EF4-FFF2-40B4-BE49-F238E27FC236}">
                  <a16:creationId xmlns:a16="http://schemas.microsoft.com/office/drawing/2014/main" id="{5B549C77-1C99-46BB-9682-EBF5B18D8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0E6A9DBE-437D-4315-B28A-B92343E86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5" name="Freeform: Shape 64">
            <a:extLst>
              <a:ext uri="{FF2B5EF4-FFF2-40B4-BE49-F238E27FC236}">
                <a16:creationId xmlns:a16="http://schemas.microsoft.com/office/drawing/2014/main" id="{1162F61D-5DC3-488F-B9BB-1F1F600A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7" name="Rectangle 6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a:off x="685801" y="1676400"/>
            <a:ext cx="2862942" cy="3505200"/>
          </a:xfrm>
        </p:spPr>
        <p:txBody>
          <a:bodyPr anchor="t">
            <a:normAutofit fontScale="90000"/>
          </a:bodyPr>
          <a:lstStyle/>
          <a:p>
            <a:r>
              <a:rPr lang="es-CL" sz="4000" b="1" dirty="0"/>
              <a:t>LA RESOLUCIÓN 1325/CSONU/2000</a:t>
            </a:r>
            <a:br>
              <a:rPr lang="es-CL" sz="4000" b="1" dirty="0"/>
            </a:br>
            <a:r>
              <a:rPr lang="es-CL" sz="4000" b="1" dirty="0"/>
              <a:t>prevención</a:t>
            </a:r>
            <a:br>
              <a:rPr lang="es-CL" sz="4000" b="1" dirty="0"/>
            </a:br>
            <a:r>
              <a:rPr lang="es-CL" sz="4000" b="1" dirty="0"/>
              <a:t>protección</a:t>
            </a:r>
            <a:br>
              <a:rPr lang="es-CL" sz="4000" b="1"/>
            </a:br>
            <a:r>
              <a:rPr lang="es-CL" sz="4000" b="1"/>
              <a:t>participación</a:t>
            </a:r>
            <a:br>
              <a:rPr lang="es-CL" sz="4000" b="1" dirty="0"/>
            </a:br>
            <a:endParaRPr lang="es-MX" sz="4000" b="1" dirty="0"/>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3599543" y="1277257"/>
            <a:ext cx="7692571" cy="4151085"/>
          </a:xfrm>
        </p:spPr>
        <p:txBody>
          <a:bodyPr>
            <a:normAutofit fontScale="92500" lnSpcReduction="10000"/>
          </a:bodyPr>
          <a:lstStyle/>
          <a:p>
            <a:pPr marL="0" indent="0">
              <a:spcAft>
                <a:spcPts val="800"/>
              </a:spcAft>
              <a:buNone/>
            </a:pPr>
            <a:r>
              <a:rPr lang="es-MX" sz="2400" b="1" dirty="0">
                <a:solidFill>
                  <a:schemeClr val="tx1">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OBJETIVOS</a:t>
            </a:r>
            <a:endParaRPr lang="es-MX" sz="2400" dirty="0">
              <a:solidFill>
                <a:schemeClr val="tx1">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tabLst>
                <a:tab pos="457200" algn="l"/>
              </a:tabLst>
            </a:pPr>
            <a:r>
              <a:rPr lang="es-ES" sz="2400" dirty="0">
                <a:solidFill>
                  <a:schemeClr val="tx1">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Participación de mujeres en los procesos de paz y toma de decisiones en materias de paz y seguridad internacional.</a:t>
            </a:r>
          </a:p>
          <a:p>
            <a:pPr marL="342900" lvl="0" indent="-342900">
              <a:spcAft>
                <a:spcPts val="800"/>
              </a:spcAft>
              <a:tabLst>
                <a:tab pos="457200" algn="l"/>
              </a:tabLst>
            </a:pPr>
            <a:endParaRPr lang="es-MX" sz="2400" dirty="0">
              <a:solidFill>
                <a:schemeClr val="tx1">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tabLst>
                <a:tab pos="457200" algn="l"/>
              </a:tabLst>
            </a:pPr>
            <a:r>
              <a:rPr lang="es-ES" sz="2400" dirty="0">
                <a:solidFill>
                  <a:schemeClr val="tx1">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Protección especial de mujeres y niñas en situaciones de conflicto y postconflicto (inseguridad).</a:t>
            </a:r>
            <a:endParaRPr lang="es-MX" sz="2400" dirty="0">
              <a:solidFill>
                <a:schemeClr val="tx1">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tabLst>
                <a:tab pos="457200" algn="l"/>
              </a:tabLst>
            </a:pPr>
            <a:r>
              <a:rPr lang="es-ES" sz="2400" dirty="0">
                <a:solidFill>
                  <a:schemeClr val="tx1">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Integración de la perspectiva de género en los procesos de mantención de la paz.</a:t>
            </a:r>
          </a:p>
          <a:p>
            <a:pPr marL="0" lvl="0" indent="0">
              <a:spcAft>
                <a:spcPts val="800"/>
              </a:spcAft>
              <a:buNone/>
              <a:tabLst>
                <a:tab pos="457200" algn="l"/>
              </a:tabLst>
            </a:pPr>
            <a:endParaRPr lang="es-ES" sz="1700" dirty="0">
              <a:solidFill>
                <a:schemeClr val="tx1">
                  <a:alpha val="5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spcAft>
                <a:spcPts val="800"/>
              </a:spcAft>
              <a:buNone/>
              <a:tabLst>
                <a:tab pos="457200" algn="l"/>
              </a:tabLst>
            </a:pPr>
            <a:r>
              <a:rPr lang="es-ES" sz="1700" dirty="0">
                <a:solidFill>
                  <a:schemeClr val="tx1">
                    <a:alpha val="55000"/>
                  </a:schemeClr>
                </a:solidFill>
                <a:latin typeface="Times New Roman" panose="02020603050405020304" pitchFamily="18" charset="0"/>
                <a:ea typeface="Calibri" panose="020F0502020204030204" pitchFamily="34" charset="0"/>
                <a:cs typeface="Times New Roman" panose="02020603050405020304" pitchFamily="18" charset="0"/>
              </a:rPr>
              <a:t>ANTES /DURANTE /DESPUÉS</a:t>
            </a:r>
            <a:endParaRPr lang="es-MX" sz="1700" dirty="0">
              <a:solidFill>
                <a:schemeClr val="tx1">
                  <a:alpha val="5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s-MX" sz="1700" dirty="0">
              <a:solidFill>
                <a:schemeClr val="tx1">
                  <a:alpha val="55000"/>
                </a:schemeClr>
              </a:solidFill>
            </a:endParaRPr>
          </a:p>
        </p:txBody>
      </p:sp>
    </p:spTree>
    <p:extLst>
      <p:ext uri="{BB962C8B-B14F-4D97-AF65-F5344CB8AC3E}">
        <p14:creationId xmlns:p14="http://schemas.microsoft.com/office/powerpoint/2010/main" val="423010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54">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56"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0" name="Freeform: Shape 5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Freeform: Shape 6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rot="16200000">
            <a:off x="-1325880" y="1947672"/>
            <a:ext cx="5961888" cy="2788920"/>
          </a:xfrm>
        </p:spPr>
        <p:txBody>
          <a:bodyPr anchor="ctr">
            <a:normAutofit/>
          </a:bodyPr>
          <a:lstStyle/>
          <a:p>
            <a:r>
              <a:rPr lang="es-CL" sz="4800" b="1">
                <a:solidFill>
                  <a:schemeClr val="bg1"/>
                </a:solidFill>
              </a:rPr>
              <a:t>LA RESOLUCIÓN 1325/CSONU/2000</a:t>
            </a:r>
            <a:br>
              <a:rPr lang="es-CL" sz="4800" b="1">
                <a:solidFill>
                  <a:schemeClr val="bg1"/>
                </a:solidFill>
              </a:rPr>
            </a:br>
            <a:endParaRPr lang="es-MX" sz="4800" b="1">
              <a:solidFill>
                <a:schemeClr val="bg1"/>
              </a:solidFill>
            </a:endParaRPr>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4071068" y="841247"/>
            <a:ext cx="6877878" cy="5120640"/>
          </a:xfrm>
        </p:spPr>
        <p:txBody>
          <a:bodyPr anchor="ctr">
            <a:normAutofit/>
          </a:bodyPr>
          <a:lstStyle/>
          <a:p>
            <a:pPr lvl="0">
              <a:buFont typeface="Wingdings" panose="05000000000000000000" pitchFamily="2" charset="2"/>
              <a:buChar char="Ø"/>
            </a:pPr>
            <a:r>
              <a:rPr lang="es-MX" sz="17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G</a:t>
            </a: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arantizar </a:t>
            </a:r>
            <a:r>
              <a:rPr lang="es-MX" sz="17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aumento en  representación de mujeres </a:t>
            </a: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en todos los ámbitos de construcción de la paz, incluyendo la prevención, la gestión y la resolución de los conflictos.</a:t>
            </a:r>
            <a:endParaRPr lang="es-MX"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s-MX" sz="17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Pide que se dote a los Estados de </a:t>
            </a:r>
            <a:r>
              <a:rPr lang="es-MX" sz="17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recursos</a:t>
            </a:r>
            <a:r>
              <a:rPr lang="es-MX" sz="17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para la formación en materia de protección de las mujeres y que se incremente la dotación de recursos para esta formación</a:t>
            </a: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MX"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Pide a actores involucrados en  negociaciones de paz la inclusión de perspectiva de género en los acuerdos.</a:t>
            </a:r>
            <a:endParaRPr lang="es-MX"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Llama a  las partes involucradas a adherir al derecho internacional, el fin de la impunidad y la adopción de medidas para proteger a las mujeres.</a:t>
            </a:r>
            <a:endParaRPr lang="es-MX"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Alienta a considerar las necesidades de las mujeres y las personas dependientes en los procesos de </a:t>
            </a:r>
            <a:r>
              <a:rPr lang="es-MX" sz="17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Desarme, Desmovilización y Reintegración.</a:t>
            </a:r>
            <a:endParaRPr lang="es-MX" sz="17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s-MX" sz="17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G</a:t>
            </a: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arantizar que las </a:t>
            </a:r>
            <a:r>
              <a:rPr lang="es-MX" sz="17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Misiones </a:t>
            </a: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del Consejo de Seguridad de la ONU tengan en cuenta la dimensión de género y lleven a cabo interlocuciones con los grupos de mujeres locales e internacionales.</a:t>
            </a:r>
            <a:endParaRPr lang="es-MX"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Ø"/>
            </a:pPr>
            <a:r>
              <a:rPr lang="es-MX" sz="17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Solicita al SG  llevar a cabo  estudio e informe sobre</a:t>
            </a:r>
            <a:r>
              <a:rPr lang="es-MX" sz="17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s-MX" sz="1700" dirty="0">
                <a:solidFill>
                  <a:schemeClr val="tx2"/>
                </a:solidFill>
                <a:effectLst/>
                <a:latin typeface="Times New Roman" panose="02020603050405020304" pitchFamily="18" charset="0"/>
                <a:ea typeface="Calibri" panose="020F0502020204030204" pitchFamily="34" charset="0"/>
              </a:rPr>
              <a:t>impacto de conflictos en mujeres y el papel de las mujeres en la construcción de la paz.</a:t>
            </a:r>
            <a:endParaRPr lang="es-MX" sz="1700" dirty="0">
              <a:solidFill>
                <a:schemeClr val="tx2"/>
              </a:solidFill>
            </a:endParaRPr>
          </a:p>
        </p:txBody>
      </p:sp>
    </p:spTree>
    <p:extLst>
      <p:ext uri="{BB962C8B-B14F-4D97-AF65-F5344CB8AC3E}">
        <p14:creationId xmlns:p14="http://schemas.microsoft.com/office/powerpoint/2010/main" val="266159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51"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5" name="Freeform: Shape 5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482078C-9364-4DEA-89B3-BE884F0FE8C0}"/>
              </a:ext>
            </a:extLst>
          </p:cNvPr>
          <p:cNvSpPr>
            <a:spLocks noGrp="1"/>
          </p:cNvSpPr>
          <p:nvPr>
            <p:ph type="title"/>
          </p:nvPr>
        </p:nvSpPr>
        <p:spPr>
          <a:xfrm rot="16200000">
            <a:off x="-1325880" y="1947672"/>
            <a:ext cx="5961888" cy="2788920"/>
          </a:xfrm>
        </p:spPr>
        <p:txBody>
          <a:bodyPr anchor="ctr">
            <a:normAutofit/>
          </a:bodyPr>
          <a:lstStyle/>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r>
              <a:rPr kumimoji="0" lang="es-CL" sz="3000" b="1"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ESTUDIO MUNDIAL SOBRE LA IMPLEMENTACION DE R/1325 ONU 2015</a:t>
            </a:r>
            <a:br>
              <a:rPr kumimoji="0" lang="es-MX" sz="3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br>
            <a:br>
              <a:rPr lang="es-CL" sz="3000" b="1" dirty="0">
                <a:solidFill>
                  <a:schemeClr val="bg1"/>
                </a:solidFill>
              </a:rPr>
            </a:br>
            <a:endParaRPr lang="es-MX" sz="3000" b="1" dirty="0">
              <a:solidFill>
                <a:schemeClr val="bg1"/>
              </a:solidFill>
            </a:endParaRPr>
          </a:p>
        </p:txBody>
      </p:sp>
      <p:sp>
        <p:nvSpPr>
          <p:cNvPr id="3" name="Marcador de contenido 2">
            <a:extLst>
              <a:ext uri="{FF2B5EF4-FFF2-40B4-BE49-F238E27FC236}">
                <a16:creationId xmlns:a16="http://schemas.microsoft.com/office/drawing/2014/main" id="{3E7283CF-DEB5-442E-83E0-37B558ADE8BE}"/>
              </a:ext>
            </a:extLst>
          </p:cNvPr>
          <p:cNvSpPr>
            <a:spLocks noGrp="1"/>
          </p:cNvSpPr>
          <p:nvPr>
            <p:ph idx="1"/>
          </p:nvPr>
        </p:nvSpPr>
        <p:spPr>
          <a:xfrm>
            <a:off x="3678587" y="210456"/>
            <a:ext cx="8179584" cy="6545943"/>
          </a:xfrm>
        </p:spPr>
        <p:txBody>
          <a:bodyPr anchor="ctr">
            <a:normAutofit/>
          </a:bodyPr>
          <a:lstStyle/>
          <a:p>
            <a:pPr marL="0" indent="0" algn="just">
              <a:lnSpc>
                <a:spcPct val="150000"/>
              </a:lnSpc>
              <a:spcAft>
                <a:spcPts val="800"/>
              </a:spcAft>
              <a:buNone/>
            </a:pPr>
            <a:r>
              <a:rPr kumimoji="0" lang="es-MX" sz="2000" b="0"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Ampliar el concepto de paz, seguridad y guerra desde la perspectiva de las mujeres, de acuerdo con la Recomendación 30 de la CEDAW: …</a:t>
            </a:r>
            <a:r>
              <a:rPr kumimoji="0" lang="es-MX"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significa una vida libre de violencias en todos los espacios (real y simbólica), sin temor…Por una vida plena y en colectividad, el buen vivir.</a:t>
            </a:r>
          </a:p>
          <a:p>
            <a:pPr marL="0" indent="0" algn="just">
              <a:spcAft>
                <a:spcPts val="800"/>
              </a:spcAft>
              <a:buNone/>
            </a:pPr>
            <a:endParaRPr lang="es-MX" sz="1800" b="1" dirty="0">
              <a:solidFill>
                <a:schemeClr val="tx2"/>
              </a:solidFill>
              <a:ea typeface="Calibri" panose="020F0502020204030204" pitchFamily="34" charset="0"/>
              <a:cs typeface="Times New Roman" panose="02020603050405020304" pitchFamily="18" charset="0"/>
              <a:sym typeface="Symbol" panose="05050102010706020507" pitchFamily="18" charset="2"/>
            </a:endParaRPr>
          </a:p>
          <a:p>
            <a:pPr marL="0" indent="0" algn="just">
              <a:lnSpc>
                <a:spcPct val="150000"/>
              </a:lnSpc>
              <a:spcAft>
                <a:spcPts val="800"/>
              </a:spcAft>
              <a:buNone/>
            </a:pPr>
            <a:r>
              <a:rPr lang="es-MX" sz="2000" dirty="0">
                <a:solidFill>
                  <a:schemeClr val="tx2"/>
                </a:solidFill>
                <a:ea typeface="Calibri" panose="020F0502020204030204" pitchFamily="34" charset="0"/>
                <a:cs typeface="Times New Roman" panose="02020603050405020304" pitchFamily="18" charset="0"/>
              </a:rPr>
              <a:t>L</a:t>
            </a:r>
            <a:r>
              <a:rPr lang="es-MX" sz="2000" dirty="0">
                <a:solidFill>
                  <a:schemeClr val="tx2"/>
                </a:solidFill>
                <a:effectLst/>
                <a:ea typeface="Calibri" panose="020F0502020204030204" pitchFamily="34" charset="0"/>
                <a:cs typeface="Times New Roman" panose="02020603050405020304" pitchFamily="18" charset="0"/>
              </a:rPr>
              <a:t>a resolución es una herramienta que permite visibilizar la situación de inseguridad en la que cotidianamente viven las mujeres en países que superaron estados de guerra interna, pero en los que las mujeres siguen siendo vulneradas: territorios de sometimiento, de violencia sexual, arma táctica de guerra, instrumento de poder sobre el adversario. “</a:t>
            </a:r>
            <a:r>
              <a:rPr lang="es-MX" sz="2000" dirty="0">
                <a:solidFill>
                  <a:schemeClr val="tx2"/>
                </a:solidFill>
                <a:ea typeface="Calibri" panose="020F0502020204030204" pitchFamily="34" charset="0"/>
                <a:cs typeface="Times New Roman" panose="02020603050405020304" pitchFamily="18" charset="0"/>
              </a:rPr>
              <a:t>E</a:t>
            </a:r>
            <a:r>
              <a:rPr lang="es-MX" sz="2000" dirty="0">
                <a:solidFill>
                  <a:schemeClr val="tx2"/>
                </a:solidFill>
                <a:effectLst/>
                <a:ea typeface="Calibri" panose="020F0502020204030204" pitchFamily="34" charset="0"/>
                <a:cs typeface="Times New Roman" panose="02020603050405020304" pitchFamily="18" charset="0"/>
              </a:rPr>
              <a:t>n lo </a:t>
            </a:r>
            <a:r>
              <a:rPr lang="es-MX" sz="2000" dirty="0" err="1">
                <a:solidFill>
                  <a:schemeClr val="tx2"/>
                </a:solidFill>
                <a:effectLst/>
                <a:ea typeface="Calibri" panose="020F0502020204030204" pitchFamily="34" charset="0"/>
                <a:cs typeface="Times New Roman" panose="02020603050405020304" pitchFamily="18" charset="0"/>
              </a:rPr>
              <a:t>colecivo</a:t>
            </a:r>
            <a:r>
              <a:rPr lang="es-MX" sz="2000" dirty="0">
                <a:solidFill>
                  <a:schemeClr val="tx2"/>
                </a:solidFill>
                <a:effectLst/>
                <a:ea typeface="Calibri" panose="020F0502020204030204" pitchFamily="34" charset="0"/>
                <a:cs typeface="Times New Roman" panose="02020603050405020304" pitchFamily="18" charset="0"/>
              </a:rPr>
              <a:t> los cuerpos de las mujeres se convierten en territorios de control y de venganza”</a:t>
            </a:r>
            <a:endParaRPr lang="es-MX" sz="2000" dirty="0">
              <a:solidFill>
                <a:schemeClr val="tx2"/>
              </a:solidFill>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MX" sz="1800" dirty="0">
              <a:solidFill>
                <a:schemeClr val="tx2"/>
              </a:solidFill>
            </a:endParaRPr>
          </a:p>
        </p:txBody>
      </p:sp>
    </p:spTree>
    <p:extLst>
      <p:ext uri="{BB962C8B-B14F-4D97-AF65-F5344CB8AC3E}">
        <p14:creationId xmlns:p14="http://schemas.microsoft.com/office/powerpoint/2010/main" val="7946603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1922</Words>
  <Application>Microsoft Office PowerPoint</Application>
  <PresentationFormat>Panorámica</PresentationFormat>
  <Paragraphs>106</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cuerpo</vt:lpstr>
      <vt:lpstr>Calibri Light</vt:lpstr>
      <vt:lpstr>Symbol</vt:lpstr>
      <vt:lpstr>Times New Roman</vt:lpstr>
      <vt:lpstr>Wingdings</vt:lpstr>
      <vt:lpstr>Tema de Office</vt:lpstr>
      <vt:lpstr>CURSO RELACIONES INTERNACIONALES: UN ENFOQUE FEMINISTA  GÉNRO PAZ Y SEGURIDAD  EduAbierta Instituto de Estudios Internacionales  junio/julio 2021 María Inés Ruz</vt:lpstr>
      <vt:lpstr>RECONOCER PRECEDENTES/MOVIMIENTO DE MUJERES</vt:lpstr>
      <vt:lpstr>PAZ Y SEGURIDAD: ENFOQUE FEMINISTA</vt:lpstr>
      <vt:lpstr>QUÉ ES LA PAZ Y LA SEGURIDAD PARA LAS MUJERES</vt:lpstr>
      <vt:lpstr>¿QUÉ ES LA PAZ Y LA SEGURIDAD PARA LAS MUJERES?</vt:lpstr>
      <vt:lpstr>PORQUÉ CSONU APROBÓ LA R/1325 </vt:lpstr>
      <vt:lpstr>LA RESOLUCIÓN 1325/CSONU/2000 prevención protección participación </vt:lpstr>
      <vt:lpstr>LA RESOLUCIÓN 1325/CSONU/2000 </vt:lpstr>
      <vt:lpstr>ESTUDIO MUNDIAL SOBRE LA IMPLEMENTACION DE R/1325 ONU 2015  </vt:lpstr>
      <vt:lpstr>COLOMBIA  R/1325</vt:lpstr>
      <vt:lpstr>COLOMBIA  R/1325 8 EJEES TEMÁTICOS</vt:lpstr>
      <vt:lpstr>ONU BALANCE 20 AÑOS/LENTO Y SALPICADO DE RETROCESOS</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Y DEFENSA EN LA POLÍTICA EXTERIOR FEMINISTA</dc:title>
  <dc:creator>María Ruz</dc:creator>
  <cp:lastModifiedBy>Maria Inés Ruz Zañartu</cp:lastModifiedBy>
  <cp:revision>58</cp:revision>
  <dcterms:created xsi:type="dcterms:W3CDTF">2021-01-19T02:41:21Z</dcterms:created>
  <dcterms:modified xsi:type="dcterms:W3CDTF">2021-06-22T21:20:21Z</dcterms:modified>
</cp:coreProperties>
</file>